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notesMasterIdLst>
    <p:notesMasterId r:id="rId69"/>
  </p:notesMasterIdLst>
  <p:sldIdLst>
    <p:sldId id="455" r:id="rId2"/>
    <p:sldId id="258" r:id="rId3"/>
    <p:sldId id="259" r:id="rId4"/>
    <p:sldId id="453" r:id="rId5"/>
    <p:sldId id="264" r:id="rId6"/>
    <p:sldId id="265" r:id="rId7"/>
    <p:sldId id="432" r:id="rId8"/>
    <p:sldId id="281" r:id="rId9"/>
    <p:sldId id="318" r:id="rId10"/>
    <p:sldId id="267" r:id="rId11"/>
    <p:sldId id="268" r:id="rId12"/>
    <p:sldId id="279" r:id="rId13"/>
    <p:sldId id="286" r:id="rId14"/>
    <p:sldId id="320" r:id="rId15"/>
    <p:sldId id="288" r:id="rId16"/>
    <p:sldId id="289" r:id="rId17"/>
    <p:sldId id="290" r:id="rId18"/>
    <p:sldId id="285" r:id="rId19"/>
    <p:sldId id="283" r:id="rId20"/>
    <p:sldId id="321" r:id="rId21"/>
    <p:sldId id="284" r:id="rId22"/>
    <p:sldId id="322" r:id="rId23"/>
    <p:sldId id="295" r:id="rId24"/>
    <p:sldId id="297" r:id="rId25"/>
    <p:sldId id="298" r:id="rId26"/>
    <p:sldId id="299" r:id="rId27"/>
    <p:sldId id="303" r:id="rId28"/>
    <p:sldId id="305" r:id="rId29"/>
    <p:sldId id="331" r:id="rId30"/>
    <p:sldId id="330" r:id="rId31"/>
    <p:sldId id="309" r:id="rId32"/>
    <p:sldId id="416" r:id="rId33"/>
    <p:sldId id="417" r:id="rId34"/>
    <p:sldId id="310" r:id="rId35"/>
    <p:sldId id="419" r:id="rId36"/>
    <p:sldId id="334" r:id="rId37"/>
    <p:sldId id="339" r:id="rId38"/>
    <p:sldId id="342" r:id="rId39"/>
    <p:sldId id="345" r:id="rId40"/>
    <p:sldId id="346" r:id="rId41"/>
    <p:sldId id="428" r:id="rId42"/>
    <p:sldId id="353" r:id="rId43"/>
    <p:sldId id="359" r:id="rId44"/>
    <p:sldId id="362" r:id="rId45"/>
    <p:sldId id="366" r:id="rId46"/>
    <p:sldId id="367" r:id="rId47"/>
    <p:sldId id="381" r:id="rId48"/>
    <p:sldId id="430" r:id="rId49"/>
    <p:sldId id="433" r:id="rId50"/>
    <p:sldId id="434" r:id="rId51"/>
    <p:sldId id="451" r:id="rId52"/>
    <p:sldId id="425" r:id="rId53"/>
    <p:sldId id="424" r:id="rId54"/>
    <p:sldId id="426" r:id="rId55"/>
    <p:sldId id="452" r:id="rId56"/>
    <p:sldId id="437" r:id="rId57"/>
    <p:sldId id="438" r:id="rId58"/>
    <p:sldId id="439" r:id="rId59"/>
    <p:sldId id="440" r:id="rId60"/>
    <p:sldId id="441" r:id="rId61"/>
    <p:sldId id="444" r:id="rId62"/>
    <p:sldId id="443" r:id="rId63"/>
    <p:sldId id="445" r:id="rId64"/>
    <p:sldId id="446" r:id="rId65"/>
    <p:sldId id="447" r:id="rId66"/>
    <p:sldId id="454" r:id="rId67"/>
    <p:sldId id="450" r:id="rId6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652" autoAdjust="0"/>
    <p:restoredTop sz="89738" autoAdjust="0"/>
  </p:normalViewPr>
  <p:slideViewPr>
    <p:cSldViewPr snapToGrid="0">
      <p:cViewPr varScale="1">
        <p:scale>
          <a:sx n="81" d="100"/>
          <a:sy n="81" d="100"/>
        </p:scale>
        <p:origin x="494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5946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7" d="100"/>
          <a:sy n="97" d="100"/>
        </p:scale>
        <p:origin x="256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D08C7A-58DC-4FB8-BC98-83A002BB1A16}" type="datetimeFigureOut">
              <a:rPr lang="x-none" smtClean="0"/>
              <a:pPr/>
              <a:t>5/14/2021</a:t>
            </a:fld>
            <a:endParaRPr lang="x-non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AD52E5-65C4-45A3-BF36-C435235087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294628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  <a:spcBef>
                <a:spcPct val="0"/>
              </a:spcBef>
              <a:tabLst>
                <a:tab pos="1338263" algn="l"/>
                <a:tab pos="3140075" algn="l"/>
              </a:tabLst>
            </a:pPr>
            <a:r>
              <a:rPr lang="en-US" altLang="x-none" smtClean="0"/>
              <a:t>Zona glomerulosa- 15%</a:t>
            </a:r>
          </a:p>
          <a:p>
            <a:pPr>
              <a:lnSpc>
                <a:spcPct val="120000"/>
              </a:lnSpc>
              <a:spcBef>
                <a:spcPct val="0"/>
              </a:spcBef>
              <a:tabLst>
                <a:tab pos="1338263" algn="l"/>
                <a:tab pos="3140075" algn="l"/>
              </a:tabLst>
            </a:pPr>
            <a:r>
              <a:rPr lang="en-US" altLang="x-none" smtClean="0"/>
              <a:t>Zona fasciculata- 75%</a:t>
            </a:r>
          </a:p>
          <a:p>
            <a:pPr>
              <a:lnSpc>
                <a:spcPct val="120000"/>
              </a:lnSpc>
              <a:spcBef>
                <a:spcPct val="0"/>
              </a:spcBef>
              <a:tabLst>
                <a:tab pos="1338263" algn="l"/>
                <a:tab pos="3140075" algn="l"/>
              </a:tabLst>
            </a:pPr>
            <a:r>
              <a:rPr lang="en-US" altLang="x-none" smtClean="0"/>
              <a:t>While the adrenal cortex is derived from mesoderm, the adrenal medulla is derived from neural crest cells, and is referred to as chromaffin tissue.</a:t>
            </a:r>
          </a:p>
          <a:p>
            <a:pPr>
              <a:lnSpc>
                <a:spcPct val="120000"/>
              </a:lnSpc>
              <a:spcBef>
                <a:spcPct val="0"/>
              </a:spcBef>
              <a:tabLst>
                <a:tab pos="1338263" algn="l"/>
                <a:tab pos="3140075" algn="l"/>
              </a:tabLst>
            </a:pPr>
            <a:endParaRPr lang="en-US" altLang="x-none" smtClean="0"/>
          </a:p>
          <a:p>
            <a:pPr>
              <a:lnSpc>
                <a:spcPct val="120000"/>
              </a:lnSpc>
              <a:spcBef>
                <a:spcPct val="0"/>
              </a:spcBef>
              <a:tabLst>
                <a:tab pos="1338263" algn="l"/>
                <a:tab pos="3140075" algn="l"/>
              </a:tabLst>
            </a:pPr>
            <a:r>
              <a:rPr lang="en-US" altLang="x-none" smtClean="0"/>
              <a:t>Zona reticularis- 10% </a:t>
            </a:r>
          </a:p>
          <a:p>
            <a:pPr eaLnBrk="1" hangingPunct="1">
              <a:spcBef>
                <a:spcPct val="0"/>
              </a:spcBef>
              <a:tabLst>
                <a:tab pos="1338263" algn="l"/>
                <a:tab pos="3140075" algn="l"/>
              </a:tabLst>
            </a:pPr>
            <a:endParaRPr lang="en-US" altLang="x-none" smtClean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1C330B9-28E7-4402-836B-B5DA8FB3936B}" type="slidenum">
              <a:rPr lang="en-US" altLang="x-none">
                <a:solidFill>
                  <a:srgbClr val="000000"/>
                </a:solidFill>
                <a:latin typeface="Calibri" panose="020F0502020204030204" pitchFamily="34" charset="0"/>
              </a:rPr>
              <a:pPr eaLnBrk="1" hangingPunct="1"/>
              <a:t>23</a:t>
            </a:fld>
            <a:endParaRPr lang="en-US" altLang="x-none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37793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GB" altLang="x-none" smtClean="0"/>
              <a:t>Stvara se u bočnim komorama</a:t>
            </a:r>
          </a:p>
          <a:p>
            <a:r>
              <a:rPr lang="en-GB" altLang="x-none" smtClean="0"/>
              <a:t>Prosečno oko 150 ccm</a:t>
            </a:r>
          </a:p>
          <a:p>
            <a:r>
              <a:rPr lang="en-GB" altLang="x-none" smtClean="0"/>
              <a:t>Ima zaštitnu i metaboličku ulogu</a:t>
            </a:r>
          </a:p>
          <a:p>
            <a:endParaRPr lang="en-GB" altLang="x-none" smtClean="0"/>
          </a:p>
          <a:p>
            <a:endParaRPr lang="en-GB" altLang="x-none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9571D23E-281F-432E-ABC7-47B104A103C8}" type="slidenum">
              <a:rPr lang="en-US" altLang="en-US" smtClean="0"/>
              <a:pPr/>
              <a:t>37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7072865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078A5B45-5D45-4ADC-BC4D-5A1F24FE386E}" type="slidenum">
              <a:rPr lang="en-US" altLang="x-none" smtClean="0">
                <a:latin typeface="Arial" panose="020B0604020202020204" pitchFamily="34" charset="0"/>
              </a:rPr>
              <a:pPr/>
              <a:t>47</a:t>
            </a:fld>
            <a:endParaRPr lang="en-US" altLang="x-none" smtClean="0">
              <a:latin typeface="Arial" panose="020B0604020202020204" pitchFamily="34" charset="0"/>
            </a:endParaRPr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x-none" smtClean="0"/>
              <a:t>Aminokiseline imaju transportni sistem kroz membranu pa preu</a:t>
            </a:r>
            <a:r>
              <a:rPr lang="sr-Latn-CS" altLang="x-none" smtClean="0"/>
              <a:t>z</a:t>
            </a:r>
            <a:r>
              <a:rPr lang="en-US" altLang="x-none" smtClean="0"/>
              <a:t>imanje reflektuje </a:t>
            </a:r>
            <a:r>
              <a:rPr lang="sr-Latn-CS" altLang="x-none" smtClean="0"/>
              <a:t>ne samo sintezu proteina već i transport.</a:t>
            </a:r>
            <a:endParaRPr lang="en-US" altLang="x-none" smtClean="0"/>
          </a:p>
        </p:txBody>
      </p:sp>
    </p:spTree>
    <p:extLst>
      <p:ext uri="{BB962C8B-B14F-4D97-AF65-F5344CB8AC3E}">
        <p14:creationId xmlns:p14="http://schemas.microsoft.com/office/powerpoint/2010/main" val="41315976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83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fr-FR" altLang="x-none" smtClean="0">
                <a:latin typeface="Arial" panose="020B0604020202020204" pitchFamily="34" charset="0"/>
                <a:ea typeface="MS PGothic" panose="020B0600070205080204" pitchFamily="34" charset="-128"/>
                <a:cs typeface="Times New Roman" panose="02020603050405020304" pitchFamily="18" charset="0"/>
              </a:rPr>
              <a:t>Left frontal oigodendri-oglioma,  grade II.  Operated 6 years before the onset of epilepsy.</a:t>
            </a:r>
          </a:p>
          <a:p>
            <a:endParaRPr lang="en-GB" altLang="en-US" smtClean="0"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983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F0572F93-044E-4E0C-A8B7-664795910F2A}" type="slidenum">
              <a:rPr lang="en-US" altLang="en-US" smtClean="0"/>
              <a:pPr/>
              <a:t>48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9674190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fld id="{A3A18CAB-514C-481A-8CB4-001CA06441FE}" type="slidenum">
              <a:rPr lang="en-US" altLang="en-US" smtClean="0">
                <a:solidFill>
                  <a:srgbClr val="000000"/>
                </a:solidFill>
                <a:latin typeface="Calibri" panose="020F0502020204030204" pitchFamily="34" charset="0"/>
              </a:rPr>
              <a:pPr/>
              <a:t>52</a:t>
            </a:fld>
            <a:endParaRPr lang="en-US" altLang="en-US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741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altLang="x-none" smtClean="0">
                <a:latin typeface="Arial" panose="020B0604020202020204" pitchFamily="34" charset="0"/>
                <a:cs typeface="Arial" panose="020B0604020202020204" pitchFamily="34" charset="0"/>
              </a:rPr>
              <a:t>-Sestamibi</a:t>
            </a:r>
            <a:r>
              <a:rPr lang="x-none" altLang="en-US" smtClean="0"/>
              <a:t> -</a:t>
            </a:r>
            <a:r>
              <a:rPr lang="en-US" altLang="en-US" smtClean="0"/>
              <a:t>eliminiše se preko hepatobilijarnog i urinarnog trakta</a:t>
            </a:r>
          </a:p>
        </p:txBody>
      </p:sp>
    </p:spTree>
    <p:extLst>
      <p:ext uri="{BB962C8B-B14F-4D97-AF65-F5344CB8AC3E}">
        <p14:creationId xmlns:p14="http://schemas.microsoft.com/office/powerpoint/2010/main" val="26158734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fld id="{2AF7FF17-1EFE-4EA1-A530-A226F560BA18}" type="slidenum">
              <a:rPr lang="en-US" altLang="en-US" smtClean="0">
                <a:solidFill>
                  <a:srgbClr val="000000"/>
                </a:solidFill>
                <a:latin typeface="Calibri" panose="020F0502020204030204" pitchFamily="34" charset="0"/>
              </a:rPr>
              <a:pPr/>
              <a:t>53</a:t>
            </a:fld>
            <a:endParaRPr lang="en-US" altLang="en-US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945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6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5102622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fld id="{49EEC0A7-9F57-494D-8989-DA1A0D98E7D8}" type="slidenum">
              <a:rPr lang="en-US" altLang="en-US" smtClean="0">
                <a:solidFill>
                  <a:srgbClr val="000000"/>
                </a:solidFill>
                <a:latin typeface="Calibri" panose="020F0502020204030204" pitchFamily="34" charset="0"/>
              </a:rPr>
              <a:pPr/>
              <a:t>54</a:t>
            </a:fld>
            <a:endParaRPr lang="en-US" altLang="en-US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5837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5087578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x-none" altLang="x-none" smtClean="0"/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CFFF897-F7D6-4C9A-9718-1B22BCD66C84}" type="slidenum">
              <a:rPr lang="en-US" altLang="x-none">
                <a:solidFill>
                  <a:prstClr val="black"/>
                </a:solidFill>
              </a:rPr>
              <a:pPr/>
              <a:t>67</a:t>
            </a:fld>
            <a:endParaRPr lang="en-US" altLang="x-non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21684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4890-85D2-4D7B-8EF5-15A9C1DB8F42}" type="datetimeFigureOut">
              <a:rPr lang="en-US" dirty="0"/>
              <a:pPr/>
              <a:t>5/14/2021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7CC2-0FC8-4686-B024-99790E0F5162}" type="datetimeFigureOut">
              <a:rPr lang="en-US" dirty="0"/>
              <a:pPr/>
              <a:t>5/14/2021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64DA5-CD3D-4590-A511-FCD3BC7A793E}" type="datetimeFigureOut">
              <a:rPr lang="en-US" dirty="0"/>
              <a:pPr/>
              <a:t>5/14/2021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661D-6934-4B32-B92C-470368BF1EC6}" type="datetimeFigureOut">
              <a:rPr lang="en-US" dirty="0"/>
              <a:pPr/>
              <a:t>5/14/2021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C6F822A4-8DA6-4447-9B1F-C5DB58435268}" type="datetimeFigureOut">
              <a:rPr lang="en-US" dirty="0"/>
              <a:pPr/>
              <a:t>5/14/2021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D31E-DCDA-41A7-9C67-C4B11B94D21D}" type="datetimeFigureOut">
              <a:rPr lang="en-US" dirty="0"/>
              <a:pPr/>
              <a:t>5/14/2021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762C0-B258-48F1-ADE6-176B4174CCDD}" type="datetimeFigureOut">
              <a:rPr lang="en-US" dirty="0"/>
              <a:pPr/>
              <a:t>5/14/2021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19A6-33EB-49BD-A62F-1FA56B9F9712}" type="datetimeFigureOut">
              <a:rPr lang="en-US" dirty="0"/>
              <a:pPr/>
              <a:t>5/14/2021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E7D1B-D673-4CF6-8672-009D42ABD2A0}" type="datetimeFigureOut">
              <a:rPr lang="en-US" dirty="0"/>
              <a:pPr/>
              <a:t>5/14/2021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6AA21-1863-4931-97CB-99D0A168701B}" type="datetimeFigureOut">
              <a:rPr lang="en-US" dirty="0"/>
              <a:pPr/>
              <a:t>5/14/2021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2C379-9A7C-4C87-A116-CBE9F58B04C5}" type="datetimeFigureOut">
              <a:rPr lang="en-US" dirty="0"/>
              <a:pPr/>
              <a:t>5/14/2021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8664C608-40B1-4030-A28D-5B74BC98ADCE}" type="datetimeFigureOut">
              <a:rPr lang="en-US" dirty="0"/>
              <a:pPr/>
              <a:t>5/14/2021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png"/><Relationship Id="rId4" Type="http://schemas.openxmlformats.org/officeDocument/2006/relationships/oleObject" Target="../embeddings/oleObject1.bin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54.wmf"/><Relationship Id="rId4" Type="http://schemas.openxmlformats.org/officeDocument/2006/relationships/oleObject" Target="../embeddings/oleObject2.bin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hyperlink" Target="http://en.wikipedia.org/wiki/Specificity_(tests)" TargetMode="External"/><Relationship Id="rId3" Type="http://schemas.openxmlformats.org/officeDocument/2006/relationships/image" Target="../media/image75.png"/><Relationship Id="rId7" Type="http://schemas.openxmlformats.org/officeDocument/2006/relationships/image" Target="../media/image77.png"/><Relationship Id="rId2" Type="http://schemas.openxmlformats.org/officeDocument/2006/relationships/hyperlink" Target="http://upload.wikimedia.org/wikipedia/commons/1/10/High_accuracy_Low_precision.sv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upload.wikimedia.org/wikipedia/commons/3/38/Accuracy_and_precision.svg" TargetMode="External"/><Relationship Id="rId5" Type="http://schemas.openxmlformats.org/officeDocument/2006/relationships/image" Target="../media/image76.png"/><Relationship Id="rId4" Type="http://schemas.openxmlformats.org/officeDocument/2006/relationships/hyperlink" Target="http://upload.wikimedia.org/wikipedia/commons/3/3a/High_precision_Low_accuracy.svg" TargetMode="External"/><Relationship Id="rId9" Type="http://schemas.openxmlformats.org/officeDocument/2006/relationships/image" Target="../media/image78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7" Type="http://schemas.openxmlformats.org/officeDocument/2006/relationships/image" Target="../media/image84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sr-Cyrl-RS" sz="4800" dirty="0"/>
              <a:t>РАДИОФАРМАЦИЈА</a:t>
            </a:r>
            <a:r>
              <a:rPr lang="sr-Cyrl-RS" sz="1200" dirty="0"/>
              <a:t/>
            </a:r>
            <a:br>
              <a:rPr lang="sr-Cyrl-RS" sz="1200" dirty="0"/>
            </a:br>
            <a:r>
              <a:rPr lang="sr-Cyrl-RS" sz="1200" dirty="0"/>
              <a:t/>
            </a:r>
            <a:br>
              <a:rPr lang="sr-Cyrl-RS" sz="1200" dirty="0"/>
            </a:br>
            <a:r>
              <a:rPr lang="sr-Cyrl-CS" sz="3600" dirty="0"/>
              <a:t>Примена </a:t>
            </a:r>
            <a:r>
              <a:rPr lang="fr-FR" sz="3600" dirty="0" err="1"/>
              <a:t>радиофармацеутика</a:t>
            </a:r>
            <a:r>
              <a:rPr lang="fr-FR" sz="3600" dirty="0"/>
              <a:t> </a:t>
            </a:r>
            <a:r>
              <a:rPr lang="sr-Cyrl-CS" sz="3600" dirty="0" smtClean="0"/>
              <a:t>у </a:t>
            </a:r>
            <a:r>
              <a:rPr lang="sr-Cyrl-CS" sz="3600" dirty="0"/>
              <a:t>нуклеарно-медицинској дијагностици 1</a:t>
            </a:r>
            <a:r>
              <a:rPr lang="sr-Cyrl-RS" sz="4000" dirty="0"/>
              <a:t/>
            </a:r>
            <a:br>
              <a:rPr lang="sr-Cyrl-RS" sz="4000" dirty="0"/>
            </a:br>
            <a:r>
              <a:rPr lang="fr-FR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НАСТАВНА</a:t>
            </a:r>
            <a:r>
              <a:rPr lang="fr-FR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fr-FR" sz="2400" dirty="0" err="1">
                <a:latin typeface="Cambria" panose="02040503050406030204" pitchFamily="18" charset="0"/>
                <a:ea typeface="Cambria" panose="02040503050406030204" pitchFamily="18" charset="0"/>
              </a:rPr>
              <a:t>ЈЕДИНИЦА</a:t>
            </a:r>
            <a:r>
              <a:rPr lang="fr-FR" sz="2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sr-Latn-RS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13</a:t>
            </a:r>
            <a:r>
              <a:rPr lang="fr-FR" sz="24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endParaRPr lang="en-GB" sz="4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81225" y="343586"/>
            <a:ext cx="782002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Cyrl-RS" sz="2800" dirty="0"/>
              <a:t>ИНТЕГРИСАНЕ АКАДЕМСКЕ</a:t>
            </a:r>
          </a:p>
          <a:p>
            <a:pPr algn="ctr"/>
            <a:r>
              <a:rPr lang="sr-Cyrl-RS" sz="2800" dirty="0"/>
              <a:t>СТУДИЈЕ ФАРМАЦИЈЕ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2267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1347019"/>
            <a:ext cx="10556748" cy="5319252"/>
          </a:xfrm>
        </p:spPr>
        <p:txBody>
          <a:bodyPr>
            <a:normAutofit fontScale="92500"/>
          </a:bodyPr>
          <a:lstStyle/>
          <a:p>
            <a:pPr>
              <a:lnSpc>
                <a:spcPct val="160000"/>
              </a:lnSpc>
            </a:pPr>
            <a:r>
              <a:rPr lang="x-none" dirty="0">
                <a:latin typeface="Calibri" pitchFamily="34" charset="0"/>
              </a:rPr>
              <a:t>На основу сцинтиграфског налаза клиничкој пракси постају једноставно доступни следећи показатељи: </a:t>
            </a:r>
            <a:r>
              <a:rPr lang="x-none" dirty="0" smtClean="0">
                <a:latin typeface="Calibri" pitchFamily="34" charset="0"/>
              </a:rPr>
              <a:t>величина, </a:t>
            </a:r>
            <a:r>
              <a:rPr lang="x-none" dirty="0">
                <a:latin typeface="Calibri" pitchFamily="34" charset="0"/>
              </a:rPr>
              <a:t>облик и положај жлезде, а расподела радиофармака у ткиву тиреоидеје, указује на стање функције. </a:t>
            </a:r>
            <a:endParaRPr lang="x-none" dirty="0" smtClean="0">
              <a:latin typeface="Calibri" pitchFamily="34" charset="0"/>
            </a:endParaRPr>
          </a:p>
          <a:p>
            <a:pPr>
              <a:lnSpc>
                <a:spcPct val="160000"/>
              </a:lnSpc>
            </a:pPr>
            <a:r>
              <a:rPr lang="x-none" dirty="0" smtClean="0">
                <a:latin typeface="Calibri" pitchFamily="34" charset="0"/>
              </a:rPr>
              <a:t>Код </a:t>
            </a:r>
            <a:r>
              <a:rPr lang="x-none" dirty="0">
                <a:latin typeface="Calibri" pitchFamily="34" charset="0"/>
              </a:rPr>
              <a:t>постојања нодуса </a:t>
            </a:r>
            <a:r>
              <a:rPr lang="x-none" dirty="0" smtClean="0">
                <a:latin typeface="Calibri" pitchFamily="34" charset="0"/>
              </a:rPr>
              <a:t>(</a:t>
            </a:r>
            <a:r>
              <a:rPr lang="x-none" dirty="0">
                <a:latin typeface="Calibri" pitchFamily="34" charset="0"/>
              </a:rPr>
              <a:t>Struma nodosa glandulae thyreoideae</a:t>
            </a:r>
            <a:r>
              <a:rPr lang="x-none" dirty="0" smtClean="0">
                <a:latin typeface="Calibri" pitchFamily="34" charset="0"/>
              </a:rPr>
              <a:t>) </a:t>
            </a:r>
            <a:r>
              <a:rPr lang="x-none" dirty="0">
                <a:latin typeface="Calibri" pitchFamily="34" charset="0"/>
              </a:rPr>
              <a:t>разликујемо сцинтиграфски функционалне тиреоидне нодусе, афункционалне или ,,хладне“ , хипофункционалне</a:t>
            </a:r>
            <a:r>
              <a:rPr lang="x-none" dirty="0" smtClean="0">
                <a:latin typeface="Calibri" pitchFamily="34" charset="0"/>
              </a:rPr>
              <a:t>, као </a:t>
            </a:r>
            <a:r>
              <a:rPr lang="x-none" dirty="0">
                <a:latin typeface="Calibri" pitchFamily="34" charset="0"/>
              </a:rPr>
              <a:t>прелазну форму активности морфолошки испољене промене и </a:t>
            </a:r>
            <a:r>
              <a:rPr lang="x-none" dirty="0" smtClean="0">
                <a:latin typeface="Calibri" pitchFamily="34" charset="0"/>
              </a:rPr>
              <a:t>сцнтиграфски </a:t>
            </a:r>
            <a:r>
              <a:rPr lang="x-none" dirty="0">
                <a:latin typeface="Calibri" pitchFamily="34" charset="0"/>
              </a:rPr>
              <a:t>хиперфункционалне било да се јаве као </a:t>
            </a:r>
            <a:r>
              <a:rPr lang="x-none" dirty="0" smtClean="0">
                <a:latin typeface="Calibri" pitchFamily="34" charset="0"/>
              </a:rPr>
              <a:t>солитарни </a:t>
            </a:r>
            <a:r>
              <a:rPr lang="x-none" dirty="0">
                <a:latin typeface="Calibri" pitchFamily="34" charset="0"/>
              </a:rPr>
              <a:t>нодуси их даје </a:t>
            </a:r>
            <a:r>
              <a:rPr lang="x-none" dirty="0" smtClean="0">
                <a:latin typeface="Calibri" pitchFamily="34" charset="0"/>
              </a:rPr>
              <a:t>реч </a:t>
            </a:r>
            <a:r>
              <a:rPr lang="x-none" dirty="0">
                <a:latin typeface="Calibri" pitchFamily="34" charset="0"/>
              </a:rPr>
              <a:t>о мултинодусној струми .</a:t>
            </a:r>
          </a:p>
          <a:p>
            <a:pPr>
              <a:lnSpc>
                <a:spcPct val="160000"/>
              </a:lnSpc>
            </a:pPr>
            <a:r>
              <a:rPr lang="x-none" dirty="0" smtClean="0">
                <a:latin typeface="Calibri" pitchFamily="34" charset="0"/>
              </a:rPr>
              <a:t>Због </a:t>
            </a:r>
            <a:r>
              <a:rPr lang="x-none" dirty="0">
                <a:latin typeface="Calibri" pitchFamily="34" charset="0"/>
              </a:rPr>
              <a:t>могуће малигне алтерације као и облика лечења, веома су значајни сцинтиграфски афункционални, ,,хладни“ солитарни тиреоидни нодуси; фокално </a:t>
            </a:r>
            <a:r>
              <a:rPr lang="x-none" dirty="0" smtClean="0">
                <a:latin typeface="Calibri" pitchFamily="34" charset="0"/>
              </a:rPr>
              <a:t>изостаје </a:t>
            </a:r>
            <a:r>
              <a:rPr lang="x-none" dirty="0">
                <a:latin typeface="Calibri" pitchFamily="34" charset="0"/>
              </a:rPr>
              <a:t>накупљање радионуклида</a:t>
            </a:r>
            <a:r>
              <a:rPr lang="x-none" dirty="0" smtClean="0">
                <a:latin typeface="Calibri" pitchFamily="34" charset="0"/>
              </a:rPr>
              <a:t>,</a:t>
            </a:r>
            <a:endParaRPr lang="x-none" dirty="0">
              <a:latin typeface="Calibri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52450" y="258712"/>
            <a:ext cx="1134455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x-none" sz="4400" cap="all" dirty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ea typeface="+mj-ea"/>
                <a:cs typeface="+mj-cs"/>
              </a:rPr>
              <a:t>Сцинтиграфија штитасте жлезде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27734221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484632"/>
            <a:ext cx="10556748" cy="872220"/>
          </a:xfrm>
        </p:spPr>
        <p:txBody>
          <a:bodyPr>
            <a:normAutofit/>
          </a:bodyPr>
          <a:lstStyle/>
          <a:p>
            <a:r>
              <a:rPr lang="x-none" sz="4400" dirty="0" smtClean="0"/>
              <a:t>Сцинтиграфија штитасте жлезде</a:t>
            </a:r>
            <a:endParaRPr lang="x-none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250" y="1356852"/>
            <a:ext cx="10651998" cy="513243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x-none" b="1" dirty="0" smtClean="0">
                <a:latin typeface="Calibri" pitchFamily="34" charset="0"/>
              </a:rPr>
              <a:t>Технецијум-99m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x-none" dirty="0">
                <a:latin typeface="Calibri" pitchFamily="34" charset="0"/>
              </a:rPr>
              <a:t>је такође погодан за визуализацију ткива тиреоидеје. </a:t>
            </a:r>
            <a:r>
              <a:rPr lang="x-none" dirty="0" smtClean="0">
                <a:latin typeface="Calibri" pitchFamily="34" charset="0"/>
              </a:rPr>
              <a:t>Сцинтиграфија се </a:t>
            </a:r>
            <a:r>
              <a:rPr lang="x-none" dirty="0">
                <a:latin typeface="Calibri" pitchFamily="34" charset="0"/>
              </a:rPr>
              <a:t>спроводи 20 минута после i.v</a:t>
            </a:r>
            <a:r>
              <a:rPr lang="x-none" dirty="0" smtClean="0">
                <a:latin typeface="Calibri" pitchFamily="34" charset="0"/>
              </a:rPr>
              <a:t>. </a:t>
            </a:r>
            <a:r>
              <a:rPr lang="x-none" dirty="0">
                <a:latin typeface="Calibri" pitchFamily="34" charset="0"/>
              </a:rPr>
              <a:t>инјекције </a:t>
            </a:r>
            <a:r>
              <a:rPr lang="x-none" baseline="30000" dirty="0">
                <a:latin typeface="Calibri" pitchFamily="34" charset="0"/>
              </a:rPr>
              <a:t>99m</a:t>
            </a:r>
            <a:r>
              <a:rPr lang="x-none" dirty="0">
                <a:latin typeface="Calibri" pitchFamily="34" charset="0"/>
              </a:rPr>
              <a:t>Tc</a:t>
            </a:r>
            <a:r>
              <a:rPr lang="x-none" dirty="0" smtClean="0">
                <a:latin typeface="Calibri" pitchFamily="34" charset="0"/>
              </a:rPr>
              <a:t>-пертехнетата</a:t>
            </a:r>
            <a:r>
              <a:rPr lang="x-none" dirty="0">
                <a:latin typeface="Calibri" pitchFamily="34" charset="0"/>
              </a:rPr>
              <a:t>. </a:t>
            </a:r>
            <a:endParaRPr lang="sr-Cyrl-CS" dirty="0" smtClean="0">
              <a:latin typeface="Calibri" pitchFamily="34" charset="0"/>
            </a:endParaRPr>
          </a:p>
          <a:p>
            <a:pPr>
              <a:lnSpc>
                <a:spcPct val="150000"/>
              </a:lnSpc>
            </a:pPr>
            <a:r>
              <a:rPr lang="x-none" dirty="0" smtClean="0">
                <a:latin typeface="Calibri" pitchFamily="34" charset="0"/>
              </a:rPr>
              <a:t>Међутим</a:t>
            </a:r>
            <a:r>
              <a:rPr lang="x-none" dirty="0">
                <a:latin typeface="Calibri" pitchFamily="34" charset="0"/>
              </a:rPr>
              <a:t>, иако се чини идеалним радиофармаком, неки аутори су код случајева сцинтиграфски хиперфункционалних нодуса са </a:t>
            </a:r>
            <a:r>
              <a:rPr lang="x-none" baseline="30000" dirty="0">
                <a:latin typeface="Calibri" pitchFamily="34" charset="0"/>
              </a:rPr>
              <a:t>99m</a:t>
            </a:r>
            <a:r>
              <a:rPr lang="x-none" dirty="0">
                <a:latin typeface="Calibri" pitchFamily="34" charset="0"/>
              </a:rPr>
              <a:t>Tc</a:t>
            </a:r>
            <a:r>
              <a:rPr lang="x-none" dirty="0" smtClean="0">
                <a:latin typeface="Calibri" pitchFamily="34" charset="0"/>
              </a:rPr>
              <a:t>, </a:t>
            </a:r>
            <a:r>
              <a:rPr lang="x-none" dirty="0">
                <a:latin typeface="Calibri" pitchFamily="34" charset="0"/>
              </a:rPr>
              <a:t>применом </a:t>
            </a:r>
            <a:r>
              <a:rPr lang="x-none" baseline="30000" dirty="0">
                <a:latin typeface="Calibri" pitchFamily="34" charset="0"/>
              </a:rPr>
              <a:t>131</a:t>
            </a:r>
            <a:r>
              <a:rPr lang="x-none" dirty="0">
                <a:latin typeface="Calibri" pitchFamily="34" charset="0"/>
              </a:rPr>
              <a:t>I </a:t>
            </a:r>
            <a:r>
              <a:rPr lang="x-none" dirty="0" smtClean="0">
                <a:latin typeface="Calibri" pitchFamily="34" charset="0"/>
              </a:rPr>
              <a:t>потврдили </a:t>
            </a:r>
            <a:r>
              <a:rPr lang="x-none" dirty="0">
                <a:latin typeface="Calibri" pitchFamily="34" charset="0"/>
              </a:rPr>
              <a:t>да је нодус ,,хладан“, што се у литератури описује као ,,рани“ </a:t>
            </a:r>
            <a:r>
              <a:rPr lang="x-none" dirty="0" smtClean="0">
                <a:latin typeface="Calibri" pitchFamily="34" charset="0"/>
              </a:rPr>
              <a:t>Т</a:t>
            </a:r>
            <a:r>
              <a:rPr lang="x-none" dirty="0">
                <a:latin typeface="Calibri" pitchFamily="34" charset="0"/>
              </a:rPr>
              <a:t>c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x-none" dirty="0">
                <a:latin typeface="Calibri" pitchFamily="34" charset="0"/>
              </a:rPr>
              <a:t>и ,,</a:t>
            </a:r>
            <a:r>
              <a:rPr lang="x-none" dirty="0" smtClean="0">
                <a:latin typeface="Calibri" pitchFamily="34" charset="0"/>
              </a:rPr>
              <a:t>касни“</a:t>
            </a:r>
            <a:r>
              <a:rPr lang="x-none" baseline="30000" dirty="0" smtClean="0">
                <a:latin typeface="Calibri" pitchFamily="34" charset="0"/>
              </a:rPr>
              <a:t>131</a:t>
            </a:r>
            <a:r>
              <a:rPr lang="x-none" dirty="0" smtClean="0">
                <a:latin typeface="Calibri" pitchFamily="34" charset="0"/>
              </a:rPr>
              <a:t>I сцинтиграфски </a:t>
            </a:r>
            <a:r>
              <a:rPr lang="x-none" dirty="0">
                <a:latin typeface="Calibri" pitchFamily="34" charset="0"/>
              </a:rPr>
              <a:t>налаз. </a:t>
            </a:r>
            <a:endParaRPr lang="x-none" dirty="0" smtClean="0">
              <a:latin typeface="Calibri" pitchFamily="34" charset="0"/>
            </a:endParaRPr>
          </a:p>
          <a:p>
            <a:pPr>
              <a:lnSpc>
                <a:spcPct val="150000"/>
              </a:lnSpc>
            </a:pPr>
            <a:r>
              <a:rPr lang="x-none" dirty="0" smtClean="0">
                <a:latin typeface="Calibri" pitchFamily="34" charset="0"/>
              </a:rPr>
              <a:t>Препарат </a:t>
            </a:r>
            <a:r>
              <a:rPr lang="x-none" baseline="30000" dirty="0">
                <a:latin typeface="Calibri" pitchFamily="34" charset="0"/>
              </a:rPr>
              <a:t>99m</a:t>
            </a:r>
            <a:r>
              <a:rPr lang="x-none" dirty="0">
                <a:latin typeface="Calibri" pitchFamily="34" charset="0"/>
              </a:rPr>
              <a:t>Tc (V)-DMS </a:t>
            </a:r>
            <a:r>
              <a:rPr lang="x-none" dirty="0" smtClean="0">
                <a:latin typeface="Calibri" pitchFamily="34" charset="0"/>
              </a:rPr>
              <a:t>се </a:t>
            </a:r>
            <a:r>
              <a:rPr lang="x-none" dirty="0">
                <a:latin typeface="Calibri" pitchFamily="34" charset="0"/>
              </a:rPr>
              <a:t>користи за доказивање медуларног карцинома тиреоидеје са различитом поузданошћу</a:t>
            </a:r>
            <a:r>
              <a:rPr lang="x-none" dirty="0" smtClean="0">
                <a:latin typeface="Calibri" pitchFamily="34" charset="0"/>
              </a:rPr>
              <a:t>.</a:t>
            </a:r>
            <a:endParaRPr lang="x-none" dirty="0">
              <a:latin typeface="Calibri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4367" y="4783882"/>
            <a:ext cx="3687900" cy="193530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8939" y="4783881"/>
            <a:ext cx="2359339" cy="192555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3061" y="4783882"/>
            <a:ext cx="1930373" cy="1925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8025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599768"/>
            <a:ext cx="10632948" cy="587969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dirty="0" err="1" smtClean="0">
                <a:latin typeface="Calibri" pitchFamily="34" charset="0"/>
              </a:rPr>
              <a:t>хипертиреоидизам</a:t>
            </a:r>
            <a:r>
              <a:rPr lang="ru-RU" dirty="0" smtClean="0">
                <a:latin typeface="Calibri" pitchFamily="34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ru-RU" dirty="0" err="1" smtClean="0">
                <a:latin typeface="Calibri" pitchFamily="34" charset="0"/>
              </a:rPr>
              <a:t>повећана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концентрација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тиреоидних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хормона</a:t>
            </a:r>
            <a:r>
              <a:rPr lang="ru-RU" dirty="0">
                <a:latin typeface="Calibri" pitchFamily="34" charset="0"/>
              </a:rPr>
              <a:t> и </a:t>
            </a:r>
            <a:r>
              <a:rPr lang="ru-RU" dirty="0" err="1">
                <a:latin typeface="Calibri" pitchFamily="34" charset="0"/>
              </a:rPr>
              <a:t>супримиран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ТСХ</a:t>
            </a:r>
            <a:r>
              <a:rPr lang="ru-RU" dirty="0">
                <a:latin typeface="Calibri" pitchFamily="34" charset="0"/>
              </a:rPr>
              <a:t>, </a:t>
            </a:r>
            <a:r>
              <a:rPr lang="ru-RU" dirty="0" err="1" smtClean="0">
                <a:latin typeface="Calibri" pitchFamily="34" charset="0"/>
              </a:rPr>
              <a:t>указују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>
                <a:latin typeface="Calibri" pitchFamily="34" charset="0"/>
              </a:rPr>
              <a:t>да у </a:t>
            </a:r>
            <a:r>
              <a:rPr lang="ru-RU" dirty="0" err="1">
                <a:latin typeface="Calibri" pitchFamily="34" charset="0"/>
              </a:rPr>
              <a:t>циркулацији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има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више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тиреоидних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хормона</a:t>
            </a:r>
            <a:r>
              <a:rPr lang="ru-RU" dirty="0">
                <a:latin typeface="Calibri" pitchFamily="34" charset="0"/>
              </a:rPr>
              <a:t>, а не и да </a:t>
            </a:r>
            <a:r>
              <a:rPr lang="ru-RU" dirty="0" err="1">
                <a:latin typeface="Calibri" pitchFamily="34" charset="0"/>
              </a:rPr>
              <a:t>је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штитаста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жлезда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хиперфункционална</a:t>
            </a:r>
            <a:r>
              <a:rPr lang="ru-RU" dirty="0" smtClean="0">
                <a:latin typeface="Calibri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x-none" b="1" i="1" u="sng" dirty="0">
                <a:latin typeface="Calibri" pitchFamily="34" charset="0"/>
              </a:rPr>
              <a:t>In vivo </a:t>
            </a:r>
            <a:r>
              <a:rPr lang="ru-RU" b="1" i="1" u="sng" dirty="0" err="1" smtClean="0">
                <a:latin typeface="Calibri" pitchFamily="34" charset="0"/>
              </a:rPr>
              <a:t>тестовима</a:t>
            </a:r>
            <a:r>
              <a:rPr lang="ru-RU" b="1" i="1" u="sng" dirty="0" smtClean="0">
                <a:latin typeface="Calibri" pitchFamily="34" charset="0"/>
              </a:rPr>
              <a:t> </a:t>
            </a:r>
            <a:r>
              <a:rPr lang="ru-RU" b="1" i="1" u="sng" dirty="0">
                <a:latin typeface="Calibri" pitchFamily="34" charset="0"/>
              </a:rPr>
              <a:t>се </a:t>
            </a:r>
            <a:r>
              <a:rPr lang="ru-RU" b="1" i="1" u="sng" dirty="0" err="1">
                <a:latin typeface="Calibri" pitchFamily="34" charset="0"/>
              </a:rPr>
              <a:t>поставља</a:t>
            </a:r>
            <a:r>
              <a:rPr lang="ru-RU" b="1" i="1" u="sng" dirty="0">
                <a:latin typeface="Calibri" pitchFamily="34" charset="0"/>
              </a:rPr>
              <a:t> </a:t>
            </a:r>
            <a:r>
              <a:rPr lang="ru-RU" b="1" i="1" u="sng" dirty="0" err="1">
                <a:latin typeface="Calibri" pitchFamily="34" charset="0"/>
              </a:rPr>
              <a:t>диференцијална</a:t>
            </a:r>
            <a:r>
              <a:rPr lang="ru-RU" b="1" i="1" u="sng" dirty="0">
                <a:latin typeface="Calibri" pitchFamily="34" charset="0"/>
              </a:rPr>
              <a:t> </a:t>
            </a:r>
            <a:r>
              <a:rPr lang="ru-RU" b="1" i="1" u="sng" dirty="0" err="1">
                <a:latin typeface="Calibri" pitchFamily="34" charset="0"/>
              </a:rPr>
              <a:t>дијагноза</a:t>
            </a:r>
            <a:r>
              <a:rPr lang="ru-RU" b="1" i="1" u="sng" dirty="0">
                <a:latin typeface="Calibri" pitchFamily="34" charset="0"/>
              </a:rPr>
              <a:t> </a:t>
            </a:r>
            <a:r>
              <a:rPr lang="ru-RU" b="1" i="1" u="sng" dirty="0" err="1" smtClean="0">
                <a:latin typeface="Calibri" pitchFamily="34" charset="0"/>
              </a:rPr>
              <a:t>хипертиреоза</a:t>
            </a:r>
            <a:r>
              <a:rPr lang="x-none" b="1" i="1" u="sng" dirty="0" smtClean="0">
                <a:latin typeface="Calibri" pitchFamily="34" charset="0"/>
              </a:rPr>
              <a:t> </a:t>
            </a:r>
            <a:r>
              <a:rPr lang="ru-RU" dirty="0" smtClean="0">
                <a:latin typeface="Calibri" pitchFamily="34" charset="0"/>
              </a:rPr>
              <a:t>: </a:t>
            </a:r>
            <a:r>
              <a:rPr lang="ru-RU" dirty="0" err="1">
                <a:latin typeface="Calibri" pitchFamily="34" charset="0"/>
              </a:rPr>
              <a:t>њима</a:t>
            </a:r>
            <a:r>
              <a:rPr lang="ru-RU" dirty="0">
                <a:latin typeface="Calibri" pitchFamily="34" charset="0"/>
              </a:rPr>
              <a:t> се </a:t>
            </a:r>
            <a:r>
              <a:rPr lang="ru-RU" dirty="0" err="1">
                <a:latin typeface="Calibri" pitchFamily="34" charset="0"/>
              </a:rPr>
              <a:t>разграничава</a:t>
            </a:r>
            <a:r>
              <a:rPr lang="ru-RU" dirty="0">
                <a:latin typeface="Calibri" pitchFamily="34" charset="0"/>
              </a:rPr>
              <a:t> да ли </a:t>
            </a:r>
            <a:r>
              <a:rPr lang="ru-RU" dirty="0" err="1">
                <a:latin typeface="Calibri" pitchFamily="34" charset="0"/>
              </a:rPr>
              <a:t>је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хипертиреоза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изазвана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хиперфункцијом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штитасте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жлезде</a:t>
            </a:r>
            <a:r>
              <a:rPr lang="ru-RU" dirty="0">
                <a:latin typeface="Calibri" pitchFamily="34" charset="0"/>
              </a:rPr>
              <a:t> (</a:t>
            </a:r>
            <a:r>
              <a:rPr lang="ru-RU" dirty="0">
                <a:solidFill>
                  <a:srgbClr val="FF0000"/>
                </a:solidFill>
                <a:latin typeface="Calibri" pitchFamily="34" charset="0"/>
              </a:rPr>
              <a:t>тиреотоксикоза</a:t>
            </a:r>
            <a:r>
              <a:rPr lang="ru-RU" dirty="0">
                <a:latin typeface="Calibri" pitchFamily="34" charset="0"/>
              </a:rPr>
              <a:t>) или </a:t>
            </a:r>
            <a:r>
              <a:rPr lang="ru-RU" dirty="0" err="1">
                <a:latin typeface="Calibri" pitchFamily="34" charset="0"/>
              </a:rPr>
              <a:t>је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последица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деструкције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тиреоидног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ткива</a:t>
            </a:r>
            <a:r>
              <a:rPr lang="ru-RU" dirty="0">
                <a:latin typeface="Calibri" pitchFamily="34" charset="0"/>
              </a:rPr>
              <a:t> (</a:t>
            </a:r>
            <a:r>
              <a:rPr lang="ru-RU" dirty="0" err="1">
                <a:solidFill>
                  <a:srgbClr val="FF0000"/>
                </a:solidFill>
                <a:latin typeface="Calibri" pitchFamily="34" charset="0"/>
              </a:rPr>
              <a:t>тиреоидитиси</a:t>
            </a:r>
            <a:r>
              <a:rPr lang="ru-RU" dirty="0">
                <a:latin typeface="Calibri" pitchFamily="34" charset="0"/>
              </a:rPr>
              <a:t>) или </a:t>
            </a:r>
            <a:r>
              <a:rPr lang="ru-RU" dirty="0" err="1">
                <a:latin typeface="Calibri" pitchFamily="34" charset="0"/>
              </a:rPr>
              <a:t>можда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последица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вишка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јода</a:t>
            </a:r>
            <a:r>
              <a:rPr lang="ru-RU" dirty="0">
                <a:latin typeface="Calibri" pitchFamily="34" charset="0"/>
              </a:rPr>
              <a:t> у </a:t>
            </a:r>
            <a:r>
              <a:rPr lang="ru-RU" dirty="0" err="1">
                <a:latin typeface="Calibri" pitchFamily="34" charset="0"/>
              </a:rPr>
              <a:t>штитастој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жлезди</a:t>
            </a:r>
            <a:r>
              <a:rPr lang="ru-RU" dirty="0">
                <a:latin typeface="Calibri" pitchFamily="34" charset="0"/>
              </a:rPr>
              <a:t> или </a:t>
            </a:r>
            <a:r>
              <a:rPr lang="ru-RU" dirty="0" err="1">
                <a:latin typeface="Calibri" pitchFamily="34" charset="0"/>
              </a:rPr>
              <a:t>чак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егзогено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условљен</a:t>
            </a:r>
            <a:r>
              <a:rPr lang="ru-RU" dirty="0">
                <a:latin typeface="Calibri" pitchFamily="34" charset="0"/>
              </a:rPr>
              <a:t> (</a:t>
            </a:r>
            <a:r>
              <a:rPr lang="ru-RU" dirty="0" err="1">
                <a:latin typeface="Calibri" pitchFamily="34" charset="0"/>
              </a:rPr>
              <a:t>изазван</a:t>
            </a:r>
            <a:r>
              <a:rPr lang="ru-RU" dirty="0">
                <a:latin typeface="Calibri" pitchFamily="34" charset="0"/>
              </a:rPr>
              <a:t> уносом тироксина). </a:t>
            </a:r>
            <a:endParaRPr lang="x-none" dirty="0" smtClean="0">
              <a:latin typeface="Calibri" pitchFamily="34" charset="0"/>
            </a:endParaRPr>
          </a:p>
          <a:p>
            <a:pPr>
              <a:lnSpc>
                <a:spcPct val="150000"/>
              </a:lnSpc>
            </a:pPr>
            <a:r>
              <a:rPr lang="ru-RU" dirty="0" smtClean="0">
                <a:latin typeface="Calibri" pitchFamily="34" charset="0"/>
              </a:rPr>
              <a:t>”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x-none" dirty="0">
                <a:latin typeface="Calibri" pitchFamily="34" charset="0"/>
              </a:rPr>
              <a:t>uptake</a:t>
            </a:r>
            <a:r>
              <a:rPr lang="ru-RU" dirty="0" smtClean="0">
                <a:latin typeface="Calibri" pitchFamily="34" charset="0"/>
              </a:rPr>
              <a:t>” тестови</a:t>
            </a:r>
            <a:r>
              <a:rPr lang="en-US" dirty="0" smtClean="0">
                <a:latin typeface="Calibri" pitchFamily="34" charset="0"/>
              </a:rPr>
              <a:t>-т</a:t>
            </a:r>
            <a:r>
              <a:rPr lang="sr-Cyrl-RS" dirty="0" smtClean="0">
                <a:latin typeface="Calibri" pitchFamily="34" charset="0"/>
              </a:rPr>
              <a:t>ест фиксације радиојода</a:t>
            </a:r>
            <a:endParaRPr lang="ru-RU" dirty="0">
              <a:latin typeface="Calibri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9542" y="4371342"/>
            <a:ext cx="3535954" cy="2377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9782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902724" y="169333"/>
            <a:ext cx="9639300" cy="8382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altLang="x-none" dirty="0" err="1" smtClean="0">
                <a:solidFill>
                  <a:schemeClr val="tx1"/>
                </a:solidFill>
              </a:rPr>
              <a:t>ПАРАТИРЕОИДНЕ</a:t>
            </a:r>
            <a:r>
              <a:rPr lang="en-US" altLang="x-none" dirty="0" smtClean="0">
                <a:solidFill>
                  <a:schemeClr val="tx1"/>
                </a:solidFill>
              </a:rPr>
              <a:t> </a:t>
            </a:r>
            <a:r>
              <a:rPr lang="en-US" altLang="x-none" dirty="0" err="1" smtClean="0">
                <a:solidFill>
                  <a:schemeClr val="tx1"/>
                </a:solidFill>
              </a:rPr>
              <a:t>ЖЛЕЗДЕ</a:t>
            </a:r>
            <a:endParaRPr lang="en-US" altLang="x-none" dirty="0" smtClean="0">
              <a:solidFill>
                <a:schemeClr val="tx1"/>
              </a:solidFill>
            </a:endParaRPr>
          </a:p>
        </p:txBody>
      </p:sp>
      <p:sp>
        <p:nvSpPr>
          <p:cNvPr id="15363" name="Content Placeholder 7"/>
          <p:cNvSpPr>
            <a:spLocks noGrp="1"/>
          </p:cNvSpPr>
          <p:nvPr>
            <p:ph idx="1"/>
          </p:nvPr>
        </p:nvSpPr>
        <p:spPr>
          <a:xfrm>
            <a:off x="629265" y="1219201"/>
            <a:ext cx="10186219" cy="4937125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x-none" dirty="0" err="1" smtClean="0">
                <a:latin typeface="Calibri" pitchFamily="34" charset="0"/>
              </a:rPr>
              <a:t>Смештене</a:t>
            </a:r>
            <a:r>
              <a:rPr lang="en-US" altLang="x-none" dirty="0" smtClean="0">
                <a:latin typeface="Calibri" pitchFamily="34" charset="0"/>
              </a:rPr>
              <a:t> </a:t>
            </a:r>
            <a:r>
              <a:rPr lang="en-US" altLang="x-none" dirty="0" err="1" smtClean="0">
                <a:latin typeface="Calibri" pitchFamily="34" charset="0"/>
              </a:rPr>
              <a:t>су</a:t>
            </a:r>
            <a:r>
              <a:rPr lang="en-US" altLang="x-none" dirty="0" smtClean="0">
                <a:latin typeface="Calibri" pitchFamily="34" charset="0"/>
              </a:rPr>
              <a:t> </a:t>
            </a:r>
            <a:r>
              <a:rPr lang="en-US" altLang="x-none" dirty="0" err="1" smtClean="0">
                <a:latin typeface="Calibri" pitchFamily="34" charset="0"/>
              </a:rPr>
              <a:t>иза</a:t>
            </a:r>
            <a:r>
              <a:rPr lang="en-US" altLang="x-none" dirty="0" smtClean="0">
                <a:latin typeface="Calibri" pitchFamily="34" charset="0"/>
              </a:rPr>
              <a:t> </a:t>
            </a:r>
            <a:r>
              <a:rPr lang="en-US" altLang="x-none" dirty="0" err="1" smtClean="0">
                <a:latin typeface="Calibri" pitchFamily="34" charset="0"/>
              </a:rPr>
              <a:t>штитасте</a:t>
            </a:r>
            <a:r>
              <a:rPr lang="x-none" altLang="x-none" dirty="0">
                <a:latin typeface="Calibri" pitchFamily="34" charset="0"/>
              </a:rPr>
              <a:t> </a:t>
            </a:r>
            <a:r>
              <a:rPr lang="x-none" altLang="x-none" dirty="0" smtClean="0">
                <a:latin typeface="Calibri" pitchFamily="34" charset="0"/>
              </a:rPr>
              <a:t>жлезде</a:t>
            </a:r>
            <a:r>
              <a:rPr lang="en-US" altLang="x-none" dirty="0" smtClean="0">
                <a:latin typeface="Calibri" pitchFamily="34" charset="0"/>
              </a:rPr>
              <a:t>, </a:t>
            </a:r>
            <a:r>
              <a:rPr lang="en-US" altLang="x-none" dirty="0" err="1" smtClean="0">
                <a:latin typeface="Calibri" pitchFamily="34" charset="0"/>
              </a:rPr>
              <a:t>на</a:t>
            </a:r>
            <a:r>
              <a:rPr lang="en-US" altLang="x-none" dirty="0" smtClean="0">
                <a:latin typeface="Calibri" pitchFamily="34" charset="0"/>
              </a:rPr>
              <a:t> </a:t>
            </a:r>
            <a:r>
              <a:rPr lang="en-US" altLang="x-none" dirty="0" err="1" smtClean="0">
                <a:latin typeface="Calibri" pitchFamily="34" charset="0"/>
              </a:rPr>
              <a:t>горњим</a:t>
            </a:r>
            <a:r>
              <a:rPr lang="en-US" altLang="x-none" dirty="0" smtClean="0">
                <a:latin typeface="Calibri" pitchFamily="34" charset="0"/>
              </a:rPr>
              <a:t> и </a:t>
            </a:r>
            <a:r>
              <a:rPr lang="en-US" altLang="x-none" dirty="0" err="1" smtClean="0">
                <a:latin typeface="Calibri" pitchFamily="34" charset="0"/>
              </a:rPr>
              <a:t>доњим</a:t>
            </a:r>
            <a:r>
              <a:rPr lang="en-US" altLang="x-none" dirty="0" smtClean="0">
                <a:latin typeface="Calibri" pitchFamily="34" charset="0"/>
              </a:rPr>
              <a:t> </a:t>
            </a:r>
            <a:r>
              <a:rPr lang="en-US" altLang="x-none" dirty="0" err="1" smtClean="0">
                <a:latin typeface="Calibri" pitchFamily="34" charset="0"/>
              </a:rPr>
              <a:t>половима</a:t>
            </a:r>
            <a:r>
              <a:rPr lang="en-US" altLang="x-none" dirty="0" smtClean="0">
                <a:latin typeface="Calibri" pitchFamily="34" charset="0"/>
              </a:rPr>
              <a:t> </a:t>
            </a:r>
            <a:r>
              <a:rPr lang="en-US" altLang="x-none" dirty="0" err="1" smtClean="0">
                <a:latin typeface="Calibri" pitchFamily="34" charset="0"/>
              </a:rPr>
              <a:t>њених</a:t>
            </a:r>
            <a:r>
              <a:rPr lang="en-US" altLang="x-none" dirty="0" smtClean="0">
                <a:latin typeface="Calibri" pitchFamily="34" charset="0"/>
              </a:rPr>
              <a:t> </a:t>
            </a:r>
            <a:r>
              <a:rPr lang="en-US" altLang="x-none" dirty="0" err="1" smtClean="0">
                <a:latin typeface="Calibri" pitchFamily="34" charset="0"/>
              </a:rPr>
              <a:t>режњева</a:t>
            </a:r>
            <a:r>
              <a:rPr lang="en-US" altLang="x-none" dirty="0" smtClean="0">
                <a:latin typeface="Calibri" pitchFamily="34" charset="0"/>
              </a:rPr>
              <a:t>,</a:t>
            </a:r>
            <a:endParaRPr lang="sr-Cyrl-RS" altLang="x-none" dirty="0" smtClean="0">
              <a:latin typeface="Calibri" pitchFamily="34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x-none" dirty="0" err="1" smtClean="0">
                <a:latin typeface="Calibri" pitchFamily="34" charset="0"/>
              </a:rPr>
              <a:t>Синтетишу</a:t>
            </a:r>
            <a:r>
              <a:rPr lang="en-US" altLang="x-none" dirty="0" smtClean="0">
                <a:latin typeface="Calibri" pitchFamily="34" charset="0"/>
              </a:rPr>
              <a:t> </a:t>
            </a:r>
            <a:r>
              <a:rPr lang="en-US" altLang="x-none" dirty="0" err="1" smtClean="0">
                <a:latin typeface="Calibri" pitchFamily="34" charset="0"/>
              </a:rPr>
              <a:t>паратхормон</a:t>
            </a:r>
            <a:r>
              <a:rPr lang="en-US" altLang="x-none" dirty="0" smtClean="0">
                <a:latin typeface="Calibri" pitchFamily="34" charset="0"/>
              </a:rPr>
              <a:t>, </a:t>
            </a:r>
            <a:r>
              <a:rPr lang="sr-Cyrl-RS" altLang="x-none" dirty="0" smtClean="0">
                <a:latin typeface="Calibri" pitchFamily="34" charset="0"/>
              </a:rPr>
              <a:t>који заједно са активним обликом витамина Д учествује у хомеостази калцијума у организму.</a:t>
            </a:r>
          </a:p>
          <a:p>
            <a:pPr eaLnBrk="1" hangingPunct="1">
              <a:lnSpc>
                <a:spcPct val="150000"/>
              </a:lnSpc>
            </a:pPr>
            <a:r>
              <a:rPr lang="sr-Cyrl-RS" altLang="x-none" dirty="0" smtClean="0">
                <a:latin typeface="Calibri" pitchFamily="34" charset="0"/>
              </a:rPr>
              <a:t>Обољења: </a:t>
            </a:r>
          </a:p>
          <a:p>
            <a:pPr lvl="1">
              <a:lnSpc>
                <a:spcPct val="150000"/>
              </a:lnSpc>
            </a:pPr>
            <a:r>
              <a:rPr lang="sr-Cyrl-RS" altLang="x-none" dirty="0" smtClean="0">
                <a:latin typeface="Calibri" pitchFamily="34" charset="0"/>
              </a:rPr>
              <a:t>Примарни </a:t>
            </a:r>
            <a:r>
              <a:rPr lang="sr-Cyrl-RS" altLang="x-none" dirty="0">
                <a:latin typeface="Calibri" pitchFamily="34" charset="0"/>
              </a:rPr>
              <a:t>хиперпаратиреоидизам представља стање повећаног лучења хормона због аденома, хиперплазије, или карцинома паратиреоидних жлезда</a:t>
            </a:r>
            <a:r>
              <a:rPr lang="sr-Cyrl-RS" altLang="x-none" dirty="0" smtClean="0">
                <a:latin typeface="Calibri" pitchFamily="34" charset="0"/>
              </a:rPr>
              <a:t>.</a:t>
            </a:r>
          </a:p>
          <a:p>
            <a:pPr lvl="1">
              <a:lnSpc>
                <a:spcPct val="150000"/>
              </a:lnSpc>
            </a:pPr>
            <a:r>
              <a:rPr lang="sr-Cyrl-RS" altLang="x-none" dirty="0">
                <a:latin typeface="Calibri" pitchFamily="34" charset="0"/>
              </a:rPr>
              <a:t>Секундарни хиперпаратиреоидизам представља стање повећаног лучења хормона у хроничној бубрежној инсуфицијенцији, или код дефицита витамина </a:t>
            </a:r>
            <a:r>
              <a:rPr lang="sr-Cyrl-RS" altLang="x-none" dirty="0" smtClean="0">
                <a:latin typeface="Calibri" pitchFamily="34" charset="0"/>
              </a:rPr>
              <a:t>Д, малапсорпције...</a:t>
            </a:r>
          </a:p>
          <a:p>
            <a:pPr lvl="1">
              <a:lnSpc>
                <a:spcPct val="150000"/>
              </a:lnSpc>
            </a:pPr>
            <a:r>
              <a:rPr lang="ru-RU" altLang="x-none" dirty="0">
                <a:latin typeface="Calibri" pitchFamily="34" charset="0"/>
              </a:rPr>
              <a:t>Терцијарни хиперпаратиеоидизам се надовезује на секундарни након његовог дугог испољавања.</a:t>
            </a:r>
            <a:endParaRPr lang="en-US" altLang="x-none" dirty="0" smtClean="0">
              <a:latin typeface="Calibri" pitchFamily="34" charset="0"/>
            </a:endParaRPr>
          </a:p>
        </p:txBody>
      </p:sp>
      <p:pic>
        <p:nvPicPr>
          <p:cNvPr id="15364" name="Picture 2" descr="http://www.zdravstveni.com/hormonalni_poremecaji/hiperparatireoidiza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2439" y="5513076"/>
            <a:ext cx="1949561" cy="128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93245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6813" y="533179"/>
            <a:ext cx="12005187" cy="970542"/>
          </a:xfrm>
        </p:spPr>
        <p:txBody>
          <a:bodyPr>
            <a:normAutofit fontScale="90000"/>
          </a:bodyPr>
          <a:lstStyle/>
          <a:p>
            <a:pPr algn="ctr"/>
            <a:r>
              <a:rPr lang="x-none" sz="3600" smtClean="0"/>
              <a:t/>
            </a:r>
            <a:br>
              <a:rPr lang="x-none" sz="3600" smtClean="0"/>
            </a:br>
            <a:r>
              <a:rPr lang="sr-Cyrl-CS" sz="3600" dirty="0" smtClean="0"/>
              <a:t/>
            </a:r>
            <a:br>
              <a:rPr lang="sr-Cyrl-CS" sz="3600" dirty="0" smtClean="0"/>
            </a:br>
            <a:r>
              <a:rPr lang="x-none" sz="3600" smtClean="0"/>
              <a:t>ИСПИТИВАЊА </a:t>
            </a:r>
            <a:r>
              <a:rPr lang="x-none" sz="3600" dirty="0"/>
              <a:t>ПАРАШТИТАСТИХ ЖЛЕЗДА РАДИОНУКЛИДИМА</a:t>
            </a:r>
            <a:br>
              <a:rPr lang="x-none" sz="3600" dirty="0"/>
            </a:br>
            <a:r>
              <a:rPr lang="x-none" sz="3600" dirty="0"/>
              <a:t>
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12490"/>
            <a:ext cx="8118987" cy="4978809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x-none" dirty="0" smtClean="0">
                <a:latin typeface="Calibri" pitchFamily="34" charset="0"/>
              </a:rPr>
              <a:t>ацинусне су грађе</a:t>
            </a:r>
            <a:r>
              <a:rPr lang="x-none" dirty="0">
                <a:latin typeface="Calibri" pitchFamily="34" charset="0"/>
              </a:rPr>
              <a:t>, ендодермалног порекла, величине </a:t>
            </a:r>
            <a:r>
              <a:rPr lang="x-none" dirty="0" smtClean="0">
                <a:latin typeface="Calibri" pitchFamily="34" charset="0"/>
              </a:rPr>
              <a:t>6x5x2 </a:t>
            </a:r>
            <a:r>
              <a:rPr lang="x-none" dirty="0">
                <a:latin typeface="Calibri" pitchFamily="34" charset="0"/>
              </a:rPr>
              <a:t>mm</a:t>
            </a:r>
            <a:r>
              <a:rPr lang="x-none" dirty="0" smtClean="0">
                <a:latin typeface="Calibri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x-none" dirty="0" smtClean="0">
                <a:latin typeface="Calibri" pitchFamily="34" charset="0"/>
              </a:rPr>
              <a:t>Обично их  је четири, али број може варирати</a:t>
            </a:r>
          </a:p>
          <a:p>
            <a:pPr>
              <a:lnSpc>
                <a:spcPct val="150000"/>
              </a:lnSpc>
            </a:pPr>
            <a:r>
              <a:rPr lang="x-none" dirty="0" smtClean="0">
                <a:latin typeface="Calibri" pitchFamily="34" charset="0"/>
              </a:rPr>
              <a:t> </a:t>
            </a:r>
            <a:r>
              <a:rPr lang="x-none" dirty="0">
                <a:latin typeface="Calibri" pitchFamily="34" charset="0"/>
              </a:rPr>
              <a:t>Горње </a:t>
            </a:r>
            <a:r>
              <a:rPr lang="x-none" dirty="0" smtClean="0">
                <a:latin typeface="Calibri" pitchFamily="34" charset="0"/>
              </a:rPr>
              <a:t>су </a:t>
            </a:r>
            <a:r>
              <a:rPr lang="x-none" dirty="0">
                <a:latin typeface="Calibri" pitchFamily="34" charset="0"/>
              </a:rPr>
              <a:t>смештене на задње-латералном делу режњева тиреоидеје у висини доње ивице крикоидне </a:t>
            </a:r>
            <a:r>
              <a:rPr lang="x-none" dirty="0" smtClean="0">
                <a:latin typeface="Calibri" pitchFamily="34" charset="0"/>
              </a:rPr>
              <a:t>хрскавице</a:t>
            </a:r>
            <a:r>
              <a:rPr lang="x-none" dirty="0">
                <a:latin typeface="Calibri" pitchFamily="34" charset="0"/>
              </a:rPr>
              <a:t>, на месту додира arteriae thyreoideae mediae </a:t>
            </a:r>
            <a:r>
              <a:rPr lang="x-none" dirty="0" smtClean="0">
                <a:latin typeface="Calibri" pitchFamily="34" charset="0"/>
              </a:rPr>
              <a:t>и </a:t>
            </a:r>
            <a:r>
              <a:rPr lang="x-none" dirty="0">
                <a:latin typeface="Calibri" pitchFamily="34" charset="0"/>
              </a:rPr>
              <a:t>nervus recurrens-a</a:t>
            </a:r>
            <a:r>
              <a:rPr lang="x-none" dirty="0" smtClean="0">
                <a:latin typeface="Calibri" pitchFamily="34" charset="0"/>
              </a:rPr>
              <a:t>. </a:t>
            </a:r>
            <a:r>
              <a:rPr lang="x-none" dirty="0">
                <a:latin typeface="Calibri" pitchFamily="34" charset="0"/>
              </a:rPr>
              <a:t>Доње </a:t>
            </a:r>
            <a:r>
              <a:rPr lang="x-none" dirty="0" smtClean="0">
                <a:latin typeface="Calibri" pitchFamily="34" charset="0"/>
              </a:rPr>
              <a:t>немају </a:t>
            </a:r>
            <a:r>
              <a:rPr lang="x-none" dirty="0">
                <a:latin typeface="Calibri" pitchFamily="34" charset="0"/>
              </a:rPr>
              <a:t>сталан положај, обично су на задњем делу доњих полова режњева тиреоидеје, упоље од душника. </a:t>
            </a:r>
            <a:endParaRPr lang="x-none" dirty="0" smtClean="0">
              <a:latin typeface="Calibri" pitchFamily="34" charset="0"/>
            </a:endParaRPr>
          </a:p>
          <a:p>
            <a:pPr>
              <a:lnSpc>
                <a:spcPct val="150000"/>
              </a:lnSpc>
            </a:pPr>
            <a:r>
              <a:rPr lang="x-none" dirty="0" smtClean="0">
                <a:latin typeface="Calibri" pitchFamily="34" charset="0"/>
              </a:rPr>
              <a:t>У </a:t>
            </a:r>
            <a:r>
              <a:rPr lang="x-none" dirty="0">
                <a:latin typeface="Calibri" pitchFamily="34" charset="0"/>
              </a:rPr>
              <a:t>главним или светлим ћелијама синтетише се паратхормон </a:t>
            </a:r>
            <a:r>
              <a:rPr lang="x-none" dirty="0" smtClean="0">
                <a:latin typeface="Calibri" pitchFamily="34" charset="0"/>
              </a:rPr>
              <a:t>(</a:t>
            </a:r>
            <a:r>
              <a:rPr lang="x-none" dirty="0">
                <a:latin typeface="Calibri" pitchFamily="34" charset="0"/>
              </a:rPr>
              <a:t>PTH</a:t>
            </a:r>
            <a:r>
              <a:rPr lang="x-none" dirty="0" smtClean="0">
                <a:latin typeface="Calibri" pitchFamily="34" charset="0"/>
              </a:rPr>
              <a:t>), </a:t>
            </a:r>
            <a:r>
              <a:rPr lang="x-none" dirty="0">
                <a:latin typeface="Calibri" pitchFamily="34" charset="0"/>
              </a:rPr>
              <a:t>који утиче на метаболизам калцијума, магнезијума и фосфора, као и на активност неуромишићних ћелија у оргамзму. </a:t>
            </a:r>
          </a:p>
          <a:p>
            <a:pPr marL="0" indent="0">
              <a:lnSpc>
                <a:spcPct val="150000"/>
              </a:lnSpc>
              <a:buNone/>
            </a:pPr>
            <a:endParaRPr lang="x-none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49032" y="2458064"/>
            <a:ext cx="3193026" cy="1931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9650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235974" y="152400"/>
            <a:ext cx="11425084" cy="11430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sr-Cyrl-CS" altLang="x-none" sz="4000" dirty="0" smtClean="0">
                <a:solidFill>
                  <a:schemeClr val="tx1"/>
                </a:solidFill>
              </a:rPr>
              <a:t>СЦИНТИГРАФИЈА ПАРАТИРЕОИДНИХ ЖЛЕЗДА</a:t>
            </a:r>
            <a:endParaRPr lang="en-US" altLang="x-none" sz="4000" dirty="0" smtClean="0">
              <a:solidFill>
                <a:schemeClr val="tx1"/>
              </a:solidFill>
            </a:endParaRPr>
          </a:p>
        </p:txBody>
      </p:sp>
      <p:sp>
        <p:nvSpPr>
          <p:cNvPr id="142339" name="Rectangle 3"/>
          <p:cNvSpPr>
            <a:spLocks noGrp="1" noChangeArrowheads="1"/>
          </p:cNvSpPr>
          <p:nvPr>
            <p:ph idx="1"/>
          </p:nvPr>
        </p:nvSpPr>
        <p:spPr>
          <a:xfrm>
            <a:off x="337457" y="1295400"/>
            <a:ext cx="11018801" cy="3842657"/>
          </a:xfrm>
        </p:spPr>
        <p:txBody>
          <a:bodyPr rtlCol="0">
            <a:normAutofit fontScale="85000" lnSpcReduction="20000"/>
          </a:bodyPr>
          <a:lstStyle/>
          <a:p>
            <a:pPr>
              <a:lnSpc>
                <a:spcPct val="150000"/>
              </a:lnSpc>
              <a:defRPr/>
            </a:pPr>
            <a:r>
              <a:rPr lang="sr-Cyrl-CS" sz="2400" dirty="0">
                <a:latin typeface="Calibri" pitchFamily="34" charset="0"/>
              </a:rPr>
              <a:t>Индикације: </a:t>
            </a:r>
            <a:endParaRPr lang="en-US" sz="2400" dirty="0">
              <a:latin typeface="Calibri" pitchFamily="34" charset="0"/>
            </a:endParaRPr>
          </a:p>
          <a:p>
            <a:pPr marL="274320" indent="-274320">
              <a:lnSpc>
                <a:spcPct val="150000"/>
              </a:lnSpc>
              <a:buFont typeface="Wingdings 3" charset="2"/>
              <a:buChar char=""/>
              <a:defRPr/>
            </a:pPr>
            <a:r>
              <a:rPr lang="x-none" sz="2400" dirty="0">
                <a:latin typeface="Calibri" pitchFamily="34" charset="0"/>
              </a:rPr>
              <a:t>хиперплазија</a:t>
            </a:r>
            <a:r>
              <a:rPr lang="en-US" sz="2400" dirty="0">
                <a:latin typeface="Calibri" pitchFamily="34" charset="0"/>
              </a:rPr>
              <a:t> </a:t>
            </a:r>
          </a:p>
          <a:p>
            <a:pPr marL="274320" indent="-274320">
              <a:lnSpc>
                <a:spcPct val="150000"/>
              </a:lnSpc>
              <a:buFont typeface="Wingdings 3" charset="2"/>
              <a:buChar char=""/>
              <a:defRPr/>
            </a:pPr>
            <a:r>
              <a:rPr lang="x-none" sz="2400" dirty="0" smtClean="0">
                <a:latin typeface="Calibri" pitchFamily="34" charset="0"/>
              </a:rPr>
              <a:t>У </a:t>
            </a:r>
            <a:r>
              <a:rPr lang="x-none" sz="2400" dirty="0">
                <a:latin typeface="Calibri" pitchFamily="34" charset="0"/>
              </a:rPr>
              <a:t>преоперативној припреми болесника са примарним хиперпаратиреоидизмом </a:t>
            </a:r>
          </a:p>
          <a:p>
            <a:pPr marL="274320" indent="-274320">
              <a:lnSpc>
                <a:spcPct val="150000"/>
              </a:lnSpc>
              <a:buFont typeface="Wingdings 3" charset="2"/>
              <a:buChar char=""/>
              <a:defRPr/>
            </a:pPr>
            <a:r>
              <a:rPr lang="x-none" sz="2400" dirty="0">
                <a:latin typeface="Calibri" pitchFamily="34" charset="0"/>
              </a:rPr>
              <a:t>У </a:t>
            </a:r>
            <a:r>
              <a:rPr lang="x-none" sz="2400" dirty="0" err="1">
                <a:latin typeface="Calibri" pitchFamily="34" charset="0"/>
              </a:rPr>
              <a:t>постоперативним</a:t>
            </a:r>
            <a:r>
              <a:rPr lang="x-none" sz="2400" dirty="0">
                <a:latin typeface="Calibri" pitchFamily="34" charset="0"/>
              </a:rPr>
              <a:t> контролама</a:t>
            </a:r>
          </a:p>
          <a:p>
            <a:pPr marL="274320" indent="-274320">
              <a:lnSpc>
                <a:spcPct val="150000"/>
              </a:lnSpc>
              <a:buFont typeface="Wingdings 3" charset="2"/>
              <a:buChar char=""/>
              <a:defRPr/>
            </a:pPr>
            <a:r>
              <a:rPr lang="sr-Cyrl-CS" sz="2400" dirty="0">
                <a:latin typeface="Calibri" pitchFamily="34" charset="0"/>
              </a:rPr>
              <a:t>Утврђивање </a:t>
            </a:r>
            <a:r>
              <a:rPr lang="sr-Cyrl-CS" sz="2400" dirty="0" err="1">
                <a:latin typeface="Calibri" pitchFamily="34" charset="0"/>
              </a:rPr>
              <a:t>ектопичног</a:t>
            </a:r>
            <a:r>
              <a:rPr lang="sr-Cyrl-CS" sz="2400" dirty="0">
                <a:latin typeface="Calibri" pitchFamily="34" charset="0"/>
              </a:rPr>
              <a:t> </a:t>
            </a:r>
            <a:r>
              <a:rPr lang="sr-Cyrl-CS" sz="2400" dirty="0" err="1">
                <a:latin typeface="Calibri" pitchFamily="34" charset="0"/>
              </a:rPr>
              <a:t>паратиреоидног</a:t>
            </a:r>
            <a:r>
              <a:rPr lang="sr-Cyrl-CS" sz="2400" dirty="0">
                <a:latin typeface="Calibri" pitchFamily="34" charset="0"/>
              </a:rPr>
              <a:t> ткива</a:t>
            </a:r>
          </a:p>
          <a:p>
            <a:pPr marL="274320" indent="-274320">
              <a:lnSpc>
                <a:spcPct val="150000"/>
              </a:lnSpc>
              <a:buFont typeface="Wingdings 3" charset="2"/>
              <a:buChar char=""/>
              <a:defRPr/>
            </a:pPr>
            <a:r>
              <a:rPr lang="sr-Cyrl-CS" sz="2400" dirty="0">
                <a:latin typeface="Calibri" pitchFamily="34" charset="0"/>
              </a:rPr>
              <a:t>Секундарни и </a:t>
            </a:r>
            <a:r>
              <a:rPr lang="sr-Cyrl-CS" sz="2400" dirty="0" err="1">
                <a:latin typeface="Calibri" pitchFamily="34" charset="0"/>
              </a:rPr>
              <a:t>терцијерни</a:t>
            </a:r>
            <a:r>
              <a:rPr lang="sr-Cyrl-CS" sz="2400" dirty="0">
                <a:latin typeface="Calibri" pitchFamily="34" charset="0"/>
              </a:rPr>
              <a:t> </a:t>
            </a:r>
            <a:r>
              <a:rPr lang="sr-Cyrl-CS" sz="2400" dirty="0" err="1">
                <a:latin typeface="Calibri" pitchFamily="34" charset="0"/>
              </a:rPr>
              <a:t>хиперпаратиреоидизам</a:t>
            </a:r>
            <a:endParaRPr lang="sr-Cyrl-CS" sz="2400" dirty="0">
              <a:latin typeface="Calibri" pitchFamily="34" charset="0"/>
            </a:endParaRPr>
          </a:p>
          <a:p>
            <a:pPr marL="274320" indent="-274320">
              <a:lnSpc>
                <a:spcPct val="150000"/>
              </a:lnSpc>
              <a:buFont typeface="Wingdings 3" charset="2"/>
              <a:buChar char=""/>
              <a:defRPr/>
            </a:pPr>
            <a:r>
              <a:rPr lang="sr-Cyrl-CS" sz="2400" dirty="0">
                <a:latin typeface="Calibri" pitchFamily="34" charset="0"/>
              </a:rPr>
              <a:t>Нејасна клиничка стања праћена </a:t>
            </a:r>
            <a:r>
              <a:rPr lang="sr-Cyrl-CS" sz="2400" dirty="0" err="1">
                <a:latin typeface="Calibri" pitchFamily="34" charset="0"/>
              </a:rPr>
              <a:t>хиперкалцемијом</a:t>
            </a:r>
            <a:endParaRPr lang="sr-Cyrl-C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69484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314632" y="316946"/>
            <a:ext cx="11661058" cy="838200"/>
          </a:xfrm>
        </p:spPr>
        <p:txBody>
          <a:bodyPr>
            <a:noAutofit/>
          </a:bodyPr>
          <a:lstStyle/>
          <a:p>
            <a:pPr algn="ctr" eaLnBrk="1" hangingPunct="1"/>
            <a:r>
              <a:rPr lang="sr-Cyrl-CS" altLang="x-none" sz="4000" dirty="0" smtClean="0">
                <a:solidFill>
                  <a:schemeClr val="tx1"/>
                </a:solidFill>
              </a:rPr>
              <a:t>СЦИНТИГРАФИЈА ПАРАТИРЕОИДНИХ ЖЛЕЗДА</a:t>
            </a:r>
            <a:endParaRPr lang="en-US" altLang="x-none" sz="4000" dirty="0" smtClean="0">
              <a:solidFill>
                <a:schemeClr val="tx1"/>
              </a:solidFill>
            </a:endParaRP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314631" y="1219201"/>
            <a:ext cx="11139949" cy="493712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buClr>
                <a:srgbClr val="90C226"/>
              </a:buClr>
            </a:pPr>
            <a:r>
              <a:rPr lang="sr-Cyrl-CS" altLang="x-none" sz="2200" dirty="0">
                <a:latin typeface="Calibri" pitchFamily="34" charset="0"/>
              </a:rPr>
              <a:t>Извођење: </a:t>
            </a:r>
            <a:r>
              <a:rPr lang="en-US" altLang="x-none" sz="2200" dirty="0" smtClean="0">
                <a:latin typeface="Calibri" pitchFamily="34" charset="0"/>
              </a:rPr>
              <a:t>    </a:t>
            </a:r>
            <a:r>
              <a:rPr lang="en-US" altLang="x-none" sz="2200" dirty="0">
                <a:latin typeface="Calibri" pitchFamily="34" charset="0"/>
              </a:rPr>
              <a:t>K</a:t>
            </a:r>
            <a:r>
              <a:rPr lang="sr-Cyrl-CS" altLang="x-none" sz="2200" dirty="0">
                <a:latin typeface="Calibri" pitchFamily="34" charset="0"/>
              </a:rPr>
              <a:t>онсекутивном применом два радиоактивна изотопа (</a:t>
            </a:r>
            <a:r>
              <a:rPr lang="sr-Cyrl-CS" altLang="x-none" sz="2200" baseline="30000" dirty="0">
                <a:latin typeface="Calibri" pitchFamily="34" charset="0"/>
              </a:rPr>
              <a:t>99</a:t>
            </a:r>
            <a:r>
              <a:rPr lang="en-US" altLang="x-none" sz="2200" baseline="30000" dirty="0" err="1">
                <a:latin typeface="Calibri" pitchFamily="34" charset="0"/>
              </a:rPr>
              <a:t>m</a:t>
            </a:r>
            <a:r>
              <a:rPr lang="en-US" altLang="x-none" sz="2200" dirty="0" err="1">
                <a:latin typeface="Calibri" pitchFamily="34" charset="0"/>
              </a:rPr>
              <a:t>Tc</a:t>
            </a:r>
            <a:r>
              <a:rPr lang="en-US" altLang="x-none" sz="2200" dirty="0">
                <a:latin typeface="Calibri" pitchFamily="34" charset="0"/>
              </a:rPr>
              <a:t>/</a:t>
            </a:r>
            <a:r>
              <a:rPr lang="en-US" altLang="x-none" sz="2200" baseline="30000" dirty="0" err="1">
                <a:latin typeface="Calibri" pitchFamily="34" charset="0"/>
              </a:rPr>
              <a:t>123</a:t>
            </a:r>
            <a:r>
              <a:rPr lang="en-US" altLang="x-none" sz="2200" dirty="0" err="1">
                <a:latin typeface="Calibri" pitchFamily="34" charset="0"/>
              </a:rPr>
              <a:t>J</a:t>
            </a:r>
            <a:r>
              <a:rPr lang="en-US" altLang="x-none" sz="2200" dirty="0">
                <a:latin typeface="Calibri" pitchFamily="34" charset="0"/>
              </a:rPr>
              <a:t> </a:t>
            </a:r>
            <a:r>
              <a:rPr lang="sr-Cyrl-CS" altLang="x-none" sz="2200" dirty="0">
                <a:latin typeface="Calibri" pitchFamily="34" charset="0"/>
              </a:rPr>
              <a:t>и </a:t>
            </a:r>
            <a:r>
              <a:rPr lang="en-US" altLang="x-none" sz="2200" baseline="30000" dirty="0" err="1">
                <a:latin typeface="Calibri" pitchFamily="34" charset="0"/>
              </a:rPr>
              <a:t>99m</a:t>
            </a:r>
            <a:r>
              <a:rPr lang="en-US" altLang="x-none" sz="2200" dirty="0" err="1">
                <a:latin typeface="Calibri" pitchFamily="34" charset="0"/>
              </a:rPr>
              <a:t>Tc</a:t>
            </a:r>
            <a:r>
              <a:rPr lang="en-US" altLang="x-none" sz="2200" dirty="0">
                <a:latin typeface="Calibri" pitchFamily="34" charset="0"/>
              </a:rPr>
              <a:t> </a:t>
            </a:r>
            <a:r>
              <a:rPr lang="en-US" altLang="x-none" sz="2200" dirty="0" err="1">
                <a:latin typeface="Calibri" pitchFamily="34" charset="0"/>
              </a:rPr>
              <a:t>MIBI</a:t>
            </a:r>
            <a:r>
              <a:rPr lang="en-US" altLang="x-none" sz="2200" dirty="0">
                <a:latin typeface="Calibri" pitchFamily="34" charset="0"/>
              </a:rPr>
              <a:t>/</a:t>
            </a:r>
            <a:r>
              <a:rPr lang="en-US" altLang="x-none" sz="2200" baseline="30000" dirty="0" err="1">
                <a:latin typeface="Calibri" pitchFamily="34" charset="0"/>
              </a:rPr>
              <a:t>201</a:t>
            </a:r>
            <a:r>
              <a:rPr lang="en-US" altLang="x-none" sz="2200" dirty="0" err="1">
                <a:latin typeface="Calibri" pitchFamily="34" charset="0"/>
              </a:rPr>
              <a:t>Tl</a:t>
            </a:r>
            <a:r>
              <a:rPr lang="en-US" altLang="x-none" sz="2200" dirty="0">
                <a:latin typeface="Calibri" pitchFamily="34" charset="0"/>
              </a:rPr>
              <a:t>-</a:t>
            </a:r>
            <a:r>
              <a:rPr lang="sr-Cyrl-CS" altLang="x-none" sz="2200" dirty="0">
                <a:latin typeface="Calibri" pitchFamily="34" charset="0"/>
              </a:rPr>
              <a:t>хлорид). Оба изотопа се везују и приказују штитасту жлезду, а вишак </a:t>
            </a:r>
            <a:r>
              <a:rPr lang="en-US" altLang="x-none" sz="2200" baseline="30000" dirty="0" err="1">
                <a:latin typeface="Calibri" pitchFamily="34" charset="0"/>
              </a:rPr>
              <a:t>99m</a:t>
            </a:r>
            <a:r>
              <a:rPr lang="en-US" altLang="x-none" sz="2200" dirty="0" err="1">
                <a:latin typeface="Calibri" pitchFamily="34" charset="0"/>
              </a:rPr>
              <a:t>Tc</a:t>
            </a:r>
            <a:r>
              <a:rPr lang="en-US" altLang="x-none" sz="2200" dirty="0">
                <a:latin typeface="Calibri" pitchFamily="34" charset="0"/>
              </a:rPr>
              <a:t> </a:t>
            </a:r>
            <a:r>
              <a:rPr lang="en-US" altLang="x-none" sz="2200" dirty="0" err="1">
                <a:latin typeface="Calibri" pitchFamily="34" charset="0"/>
              </a:rPr>
              <a:t>MIBI</a:t>
            </a:r>
            <a:r>
              <a:rPr lang="en-US" altLang="x-none" sz="2200" dirty="0">
                <a:latin typeface="Calibri" pitchFamily="34" charset="0"/>
              </a:rPr>
              <a:t> </a:t>
            </a:r>
            <a:r>
              <a:rPr lang="sr-Cyrl-CS" altLang="x-none" sz="2200" dirty="0">
                <a:latin typeface="Calibri" pitchFamily="34" charset="0"/>
              </a:rPr>
              <a:t>који се види на сцинтиграфији након суптракције технецијумског/јодног скена од талијумског, представља само паратироидно ткиво.</a:t>
            </a:r>
            <a:endParaRPr lang="en-US" altLang="x-none" sz="2200" dirty="0">
              <a:latin typeface="Calibri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x-none" sz="2200" dirty="0" err="1">
                <a:latin typeface="Calibri" pitchFamily="34" charset="0"/>
              </a:rPr>
              <a:t>Аденом</a:t>
            </a:r>
            <a:r>
              <a:rPr lang="en-US" altLang="x-none" sz="2200" dirty="0">
                <a:latin typeface="Calibri" pitchFamily="34" charset="0"/>
              </a:rPr>
              <a:t> – </a:t>
            </a:r>
            <a:r>
              <a:rPr lang="en-US" altLang="x-none" sz="2200" dirty="0" err="1">
                <a:latin typeface="Calibri" pitchFamily="34" charset="0"/>
              </a:rPr>
              <a:t>сензитивност</a:t>
            </a:r>
            <a:r>
              <a:rPr lang="en-US" altLang="x-none" sz="2200" dirty="0">
                <a:latin typeface="Calibri" pitchFamily="34" charset="0"/>
              </a:rPr>
              <a:t> 89% 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x-none" sz="2200" dirty="0" err="1">
                <a:latin typeface="Calibri" pitchFamily="34" charset="0"/>
              </a:rPr>
              <a:t>Хиперплазија</a:t>
            </a:r>
            <a:r>
              <a:rPr lang="en-US" altLang="x-none" sz="2200" dirty="0">
                <a:latin typeface="Calibri" pitchFamily="34" charset="0"/>
              </a:rPr>
              <a:t> – </a:t>
            </a:r>
            <a:r>
              <a:rPr lang="en-US" altLang="x-none" sz="2200" dirty="0" err="1">
                <a:latin typeface="Calibri" pitchFamily="34" charset="0"/>
              </a:rPr>
              <a:t>сензитивност</a:t>
            </a:r>
            <a:r>
              <a:rPr lang="en-US" altLang="x-none" sz="2200" dirty="0">
                <a:latin typeface="Calibri" pitchFamily="34" charset="0"/>
              </a:rPr>
              <a:t> 66%</a:t>
            </a:r>
          </a:p>
          <a:p>
            <a:pPr eaLnBrk="1" hangingPunct="1">
              <a:lnSpc>
                <a:spcPct val="80000"/>
              </a:lnSpc>
              <a:buClr>
                <a:srgbClr val="90C226"/>
              </a:buClr>
              <a:buFont typeface="Wingdings 3" panose="05040102010807070707" pitchFamily="18" charset="2"/>
              <a:buNone/>
            </a:pPr>
            <a:endParaRPr lang="en-US" altLang="x-none" sz="2400" dirty="0"/>
          </a:p>
          <a:p>
            <a:pPr eaLnBrk="1" hangingPunct="1"/>
            <a:endParaRPr lang="en-US" altLang="x-none" sz="2400" dirty="0"/>
          </a:p>
        </p:txBody>
      </p:sp>
      <p:grpSp>
        <p:nvGrpSpPr>
          <p:cNvPr id="18436" name="Group 17"/>
          <p:cNvGrpSpPr>
            <a:grpSpLocks/>
          </p:cNvGrpSpPr>
          <p:nvPr/>
        </p:nvGrpSpPr>
        <p:grpSpPr bwMode="auto">
          <a:xfrm>
            <a:off x="2233561" y="4696799"/>
            <a:ext cx="7823200" cy="1989137"/>
            <a:chOff x="1219200" y="3733800"/>
            <a:chExt cx="7823200" cy="1989138"/>
          </a:xfrm>
        </p:grpSpPr>
        <p:grpSp>
          <p:nvGrpSpPr>
            <p:cNvPr id="18437" name="Group 14"/>
            <p:cNvGrpSpPr>
              <a:grpSpLocks/>
            </p:cNvGrpSpPr>
            <p:nvPr/>
          </p:nvGrpSpPr>
          <p:grpSpPr bwMode="auto">
            <a:xfrm>
              <a:off x="1219200" y="4162425"/>
              <a:ext cx="1798638" cy="1560513"/>
              <a:chOff x="268" y="1714"/>
              <a:chExt cx="1133" cy="983"/>
            </a:xfrm>
          </p:grpSpPr>
          <p:pic>
            <p:nvPicPr>
              <p:cNvPr id="18449" name="Picture 1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1" y="1717"/>
                <a:ext cx="1129" cy="9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450" name="Rectangle 13"/>
              <p:cNvSpPr>
                <a:spLocks noChangeArrowheads="1"/>
              </p:cNvSpPr>
              <p:nvPr/>
            </p:nvSpPr>
            <p:spPr bwMode="auto">
              <a:xfrm>
                <a:off x="268" y="1714"/>
                <a:ext cx="1133" cy="983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x-none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18438" name="Group 17"/>
            <p:cNvGrpSpPr>
              <a:grpSpLocks/>
            </p:cNvGrpSpPr>
            <p:nvPr/>
          </p:nvGrpSpPr>
          <p:grpSpPr bwMode="auto">
            <a:xfrm>
              <a:off x="5378450" y="4162425"/>
              <a:ext cx="1798638" cy="1560513"/>
              <a:chOff x="2888" y="1714"/>
              <a:chExt cx="1133" cy="983"/>
            </a:xfrm>
          </p:grpSpPr>
          <p:pic>
            <p:nvPicPr>
              <p:cNvPr id="18447" name="Picture 15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91" y="1717"/>
                <a:ext cx="1129" cy="9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448" name="Rectangle 16"/>
              <p:cNvSpPr>
                <a:spLocks noChangeArrowheads="1"/>
              </p:cNvSpPr>
              <p:nvPr/>
            </p:nvSpPr>
            <p:spPr bwMode="auto">
              <a:xfrm>
                <a:off x="2888" y="1714"/>
                <a:ext cx="1133" cy="983"/>
              </a:xfrm>
              <a:prstGeom prst="rect">
                <a:avLst/>
              </a:prstGeom>
              <a:noFill/>
              <a:ln w="4763" cap="rnd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x-none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18439" name="Group 20"/>
            <p:cNvGrpSpPr>
              <a:grpSpLocks/>
            </p:cNvGrpSpPr>
            <p:nvPr/>
          </p:nvGrpSpPr>
          <p:grpSpPr bwMode="auto">
            <a:xfrm>
              <a:off x="3074988" y="4162425"/>
              <a:ext cx="1798637" cy="1560513"/>
              <a:chOff x="1443" y="1714"/>
              <a:chExt cx="1133" cy="983"/>
            </a:xfrm>
          </p:grpSpPr>
          <p:pic>
            <p:nvPicPr>
              <p:cNvPr id="18445" name="Picture 18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46" y="1717"/>
                <a:ext cx="1128" cy="9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446" name="Rectangle 19"/>
              <p:cNvSpPr>
                <a:spLocks noChangeArrowheads="1"/>
              </p:cNvSpPr>
              <p:nvPr/>
            </p:nvSpPr>
            <p:spPr bwMode="auto">
              <a:xfrm>
                <a:off x="1443" y="1714"/>
                <a:ext cx="1133" cy="983"/>
              </a:xfrm>
              <a:prstGeom prst="rect">
                <a:avLst/>
              </a:prstGeom>
              <a:noFill/>
              <a:ln w="4763" cap="rnd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x-none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18440" name="Group 23"/>
            <p:cNvGrpSpPr>
              <a:grpSpLocks/>
            </p:cNvGrpSpPr>
            <p:nvPr/>
          </p:nvGrpSpPr>
          <p:grpSpPr bwMode="auto">
            <a:xfrm>
              <a:off x="7243763" y="4162425"/>
              <a:ext cx="1798637" cy="1560513"/>
              <a:chOff x="4063" y="1714"/>
              <a:chExt cx="1133" cy="983"/>
            </a:xfrm>
          </p:grpSpPr>
          <p:pic>
            <p:nvPicPr>
              <p:cNvPr id="18443" name="Picture 21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66" y="1717"/>
                <a:ext cx="1129" cy="9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444" name="Rectangle 22"/>
              <p:cNvSpPr>
                <a:spLocks noChangeArrowheads="1"/>
              </p:cNvSpPr>
              <p:nvPr/>
            </p:nvSpPr>
            <p:spPr bwMode="auto">
              <a:xfrm>
                <a:off x="4063" y="1714"/>
                <a:ext cx="1133" cy="983"/>
              </a:xfrm>
              <a:prstGeom prst="rect">
                <a:avLst/>
              </a:prstGeom>
              <a:noFill/>
              <a:ln w="3175" cap="rnd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x-none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18441" name="Rectangle 21"/>
            <p:cNvSpPr>
              <a:spLocks noChangeArrowheads="1"/>
            </p:cNvSpPr>
            <p:nvPr/>
          </p:nvSpPr>
          <p:spPr bwMode="auto">
            <a:xfrm>
              <a:off x="1219200" y="3733800"/>
              <a:ext cx="261443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x-none" baseline="30000">
                  <a:solidFill>
                    <a:srgbClr val="000000"/>
                  </a:solidFill>
                  <a:latin typeface="Calibri" panose="020F0502020204030204" pitchFamily="34" charset="0"/>
                </a:rPr>
                <a:t>99m</a:t>
              </a:r>
              <a:r>
                <a:rPr lang="en-US" altLang="x-none">
                  <a:solidFill>
                    <a:srgbClr val="000000"/>
                  </a:solidFill>
                  <a:latin typeface="Calibri" panose="020F0502020204030204" pitchFamily="34" charset="0"/>
                </a:rPr>
                <a:t>Tc-sestamibi        </a:t>
              </a:r>
              <a:r>
                <a:rPr lang="en-US" altLang="x-none" baseline="30000">
                  <a:solidFill>
                    <a:srgbClr val="000000"/>
                  </a:solidFill>
                  <a:latin typeface="Calibri" panose="020F0502020204030204" pitchFamily="34" charset="0"/>
                </a:rPr>
                <a:t>99m</a:t>
              </a:r>
              <a:r>
                <a:rPr lang="en-US" altLang="x-none">
                  <a:solidFill>
                    <a:srgbClr val="000000"/>
                  </a:solidFill>
                  <a:latin typeface="Calibri" panose="020F0502020204030204" pitchFamily="34" charset="0"/>
                </a:rPr>
                <a:t>Tc </a:t>
              </a:r>
            </a:p>
          </p:txBody>
        </p:sp>
        <p:sp>
          <p:nvSpPr>
            <p:cNvPr id="18442" name="Rectangle 9"/>
            <p:cNvSpPr>
              <a:spLocks noChangeArrowheads="1"/>
            </p:cNvSpPr>
            <p:nvPr/>
          </p:nvSpPr>
          <p:spPr bwMode="auto">
            <a:xfrm>
              <a:off x="6505575" y="3733800"/>
              <a:ext cx="119462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x-none">
                  <a:solidFill>
                    <a:srgbClr val="000000"/>
                  </a:solidFill>
                  <a:latin typeface="Calibri" panose="020F0502020204030204" pitchFamily="34" charset="0"/>
                </a:rPr>
                <a:t>subtrakcija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997912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Content Placeholder 1"/>
          <p:cNvSpPr>
            <a:spLocks noGrp="1"/>
          </p:cNvSpPr>
          <p:nvPr>
            <p:ph idx="1"/>
          </p:nvPr>
        </p:nvSpPr>
        <p:spPr>
          <a:xfrm>
            <a:off x="985683" y="1257300"/>
            <a:ext cx="10787217" cy="2705100"/>
          </a:xfrm>
        </p:spPr>
        <p:txBody>
          <a:bodyPr/>
          <a:lstStyle/>
          <a:p>
            <a:pPr eaLnBrk="1" hangingPunct="1">
              <a:lnSpc>
                <a:spcPct val="150000"/>
              </a:lnSpc>
              <a:spcBef>
                <a:spcPts val="0"/>
              </a:spcBef>
            </a:pPr>
            <a:r>
              <a:rPr lang="en-US" altLang="x-none" sz="2800" dirty="0" err="1">
                <a:latin typeface="Calibri" pitchFamily="34" charset="0"/>
              </a:rPr>
              <a:t>Двофазна</a:t>
            </a:r>
            <a:r>
              <a:rPr lang="en-US" altLang="x-none" sz="2800" dirty="0">
                <a:latin typeface="Calibri" pitchFamily="34" charset="0"/>
              </a:rPr>
              <a:t> </a:t>
            </a:r>
            <a:r>
              <a:rPr lang="en-US" altLang="x-none" sz="2800" dirty="0" err="1">
                <a:latin typeface="Calibri" pitchFamily="34" charset="0"/>
              </a:rPr>
              <a:t>метода</a:t>
            </a:r>
            <a:r>
              <a:rPr lang="en-US" altLang="x-none" sz="2800" dirty="0">
                <a:latin typeface="Calibri" pitchFamily="34" charset="0"/>
              </a:rPr>
              <a:t>: </a:t>
            </a:r>
            <a:r>
              <a:rPr lang="en-US" altLang="x-none" sz="2800" dirty="0" err="1">
                <a:latin typeface="Calibri" pitchFamily="34" charset="0"/>
              </a:rPr>
              <a:t>рана</a:t>
            </a:r>
            <a:r>
              <a:rPr lang="en-US" altLang="x-none" sz="2800" dirty="0">
                <a:latin typeface="Calibri" pitchFamily="34" charset="0"/>
              </a:rPr>
              <a:t> и </a:t>
            </a:r>
            <a:r>
              <a:rPr lang="en-US" altLang="x-none" sz="2800" dirty="0" err="1">
                <a:latin typeface="Calibri" pitchFamily="34" charset="0"/>
              </a:rPr>
              <a:t>одложена</a:t>
            </a:r>
            <a:endParaRPr lang="en-US" altLang="x-none" sz="2800" dirty="0">
              <a:latin typeface="Calibri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x-none" sz="2800" dirty="0" err="1">
                <a:latin typeface="Calibri" pitchFamily="34" charset="0"/>
              </a:rPr>
              <a:t>ПТЖ</a:t>
            </a:r>
            <a:r>
              <a:rPr lang="en-US" altLang="x-none" sz="2800" dirty="0">
                <a:latin typeface="Calibri" pitchFamily="34" charset="0"/>
              </a:rPr>
              <a:t> </a:t>
            </a:r>
            <a:r>
              <a:rPr lang="en-US" altLang="x-none" sz="2800" dirty="0" err="1">
                <a:latin typeface="Calibri" pitchFamily="34" charset="0"/>
              </a:rPr>
              <a:t>имају</a:t>
            </a:r>
            <a:r>
              <a:rPr lang="en-US" altLang="x-none" sz="2800" dirty="0">
                <a:latin typeface="Calibri" pitchFamily="34" charset="0"/>
              </a:rPr>
              <a:t> </a:t>
            </a:r>
            <a:r>
              <a:rPr lang="en-US" altLang="x-none" sz="2800" dirty="0" err="1">
                <a:latin typeface="Calibri" pitchFamily="34" charset="0"/>
              </a:rPr>
              <a:t>спорији</a:t>
            </a:r>
            <a:r>
              <a:rPr lang="en-US" altLang="x-none" sz="2800" dirty="0">
                <a:latin typeface="Calibri" pitchFamily="34" charset="0"/>
              </a:rPr>
              <a:t> “washout” </a:t>
            </a:r>
            <a:r>
              <a:rPr lang="en-US" altLang="x-none" sz="2800" dirty="0" err="1">
                <a:latin typeface="Calibri" pitchFamily="34" charset="0"/>
              </a:rPr>
              <a:t>за</a:t>
            </a:r>
            <a:r>
              <a:rPr lang="en-US" altLang="x-none" sz="2800" dirty="0">
                <a:latin typeface="Calibri" pitchFamily="34" charset="0"/>
              </a:rPr>
              <a:t> 60</a:t>
            </a:r>
            <a:r>
              <a:rPr lang="en-US" altLang="x-none" sz="2800" dirty="0" smtClean="0">
                <a:latin typeface="Calibri" pitchFamily="34" charset="0"/>
              </a:rPr>
              <a:t>%</a:t>
            </a:r>
            <a:r>
              <a:rPr lang="x-none" altLang="x-none" sz="2800" dirty="0" smtClean="0">
                <a:latin typeface="Calibri" pitchFamily="34" charset="0"/>
              </a:rPr>
              <a:t> у односу на штитасту жлезду</a:t>
            </a:r>
            <a:endParaRPr lang="en-US" altLang="x-none" sz="2800" dirty="0">
              <a:latin typeface="Calibri" pitchFamily="34" charset="0"/>
            </a:endParaRPr>
          </a:p>
          <a:p>
            <a:pPr eaLnBrk="1" hangingPunct="1">
              <a:lnSpc>
                <a:spcPct val="150000"/>
              </a:lnSpc>
              <a:spcBef>
                <a:spcPts val="0"/>
              </a:spcBef>
            </a:pPr>
            <a:r>
              <a:rPr lang="en-US" altLang="x-none" sz="2800" dirty="0" smtClean="0">
                <a:latin typeface="Calibri" pitchFamily="34" charset="0"/>
              </a:rPr>
              <a:t>Е</a:t>
            </a:r>
            <a:r>
              <a:rPr lang="x-none" altLang="x-none" sz="2800" dirty="0" smtClean="0">
                <a:latin typeface="Calibri" pitchFamily="34" charset="0"/>
              </a:rPr>
              <a:t>кс</a:t>
            </a:r>
            <a:r>
              <a:rPr lang="en-US" altLang="x-none" sz="2800" dirty="0" err="1" smtClean="0">
                <a:latin typeface="Calibri" pitchFamily="34" charset="0"/>
              </a:rPr>
              <a:t>тратироидна</a:t>
            </a:r>
            <a:r>
              <a:rPr lang="en-US" altLang="x-none" sz="2800" dirty="0" smtClean="0">
                <a:latin typeface="Calibri" pitchFamily="34" charset="0"/>
              </a:rPr>
              <a:t> </a:t>
            </a:r>
            <a:r>
              <a:rPr lang="en-US" altLang="x-none" sz="2800" dirty="0" err="1">
                <a:latin typeface="Calibri" pitchFamily="34" charset="0"/>
              </a:rPr>
              <a:t>локализација</a:t>
            </a:r>
            <a:endParaRPr lang="en-US" altLang="x-none" sz="2800" dirty="0">
              <a:latin typeface="Calibri" pitchFamily="34" charset="0"/>
            </a:endParaRPr>
          </a:p>
          <a:p>
            <a:pPr eaLnBrk="1" hangingPunct="1">
              <a:lnSpc>
                <a:spcPct val="150000"/>
              </a:lnSpc>
              <a:spcBef>
                <a:spcPts val="0"/>
              </a:spcBef>
              <a:buFont typeface="Wingdings 3" panose="05040102010807070707" pitchFamily="18" charset="2"/>
              <a:buNone/>
            </a:pPr>
            <a:endParaRPr lang="en-US" altLang="x-none" sz="2800" dirty="0"/>
          </a:p>
          <a:p>
            <a:pPr eaLnBrk="1" hangingPunct="1">
              <a:buFont typeface="Wingdings 3" panose="05040102010807070707" pitchFamily="18" charset="2"/>
              <a:buNone/>
            </a:pPr>
            <a:endParaRPr lang="en-US" altLang="x-none" sz="2800" dirty="0"/>
          </a:p>
          <a:p>
            <a:pPr eaLnBrk="1" hangingPunct="1">
              <a:buFont typeface="Wingdings 3" panose="05040102010807070707" pitchFamily="18" charset="2"/>
              <a:buNone/>
            </a:pPr>
            <a:endParaRPr lang="en-US" altLang="x-none" sz="2800" dirty="0"/>
          </a:p>
          <a:p>
            <a:pPr eaLnBrk="1" hangingPunct="1">
              <a:buFont typeface="Wingdings 3" panose="05040102010807070707" pitchFamily="18" charset="2"/>
              <a:buNone/>
            </a:pPr>
            <a:endParaRPr lang="en-US" altLang="x-none" sz="2800" dirty="0"/>
          </a:p>
        </p:txBody>
      </p:sp>
      <p:pic>
        <p:nvPicPr>
          <p:cNvPr id="19459" name="Picture 6" descr="SPEC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76" y="4360607"/>
            <a:ext cx="23622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7" descr="SPEC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908" y="4360607"/>
            <a:ext cx="23622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238" y="4436807"/>
            <a:ext cx="2925762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981200" y="152400"/>
            <a:ext cx="8229600" cy="838200"/>
          </a:xfrm>
          <a:prstGeom prst="rect">
            <a:avLst/>
          </a:prstGeom>
        </p:spPr>
        <p:txBody>
          <a:bodyPr anchor="b">
            <a:normAutofit fontScale="92500"/>
          </a:bodyPr>
          <a:lstStyle/>
          <a:p>
            <a:pPr algn="ctr">
              <a:defRPr/>
            </a:pPr>
            <a:r>
              <a:rPr lang="sr-Cyrl-CS" sz="3200" dirty="0">
                <a:latin typeface="+mj-lt"/>
                <a:ea typeface="+mj-ea"/>
                <a:cs typeface="+mj-cs"/>
              </a:rPr>
              <a:t>СЦИНТИГРАФИЈА ПАРАТИРЕОИДНИХ ЖЛЕЗДА</a:t>
            </a:r>
            <a:endParaRPr lang="en-US" sz="3200" dirty="0">
              <a:latin typeface="+mj-lt"/>
              <a:ea typeface="+mj-ea"/>
              <a:cs typeface="+mj-cs"/>
            </a:endParaRPr>
          </a:p>
        </p:txBody>
      </p:sp>
      <p:sp>
        <p:nvSpPr>
          <p:cNvPr id="19463" name="Rectangle 11"/>
          <p:cNvSpPr>
            <a:spLocks noChangeArrowheads="1"/>
          </p:cNvSpPr>
          <p:nvPr/>
        </p:nvSpPr>
        <p:spPr bwMode="auto">
          <a:xfrm>
            <a:off x="3918155" y="3962400"/>
            <a:ext cx="12334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x-none" b="1" baseline="30000" dirty="0">
                <a:latin typeface="Calibri" panose="020F0502020204030204" pitchFamily="34" charset="0"/>
              </a:rPr>
              <a:t>99</a:t>
            </a:r>
            <a:r>
              <a:rPr lang="en-US" altLang="x-none" b="1" baseline="30000" dirty="0" err="1">
                <a:latin typeface="Calibri" panose="020F0502020204030204" pitchFamily="34" charset="0"/>
              </a:rPr>
              <a:t>m</a:t>
            </a:r>
            <a:r>
              <a:rPr lang="en-US" altLang="x-none" b="1" dirty="0" err="1">
                <a:latin typeface="Calibri" panose="020F0502020204030204" pitchFamily="34" charset="0"/>
              </a:rPr>
              <a:t>Tc</a:t>
            </a:r>
            <a:r>
              <a:rPr lang="ru-RU" altLang="x-none" b="1" dirty="0">
                <a:latin typeface="Calibri" panose="020F0502020204030204" pitchFamily="34" charset="0"/>
              </a:rPr>
              <a:t>-</a:t>
            </a:r>
            <a:r>
              <a:rPr lang="en-US" altLang="x-none" b="1" dirty="0" err="1">
                <a:latin typeface="Calibri" panose="020F0502020204030204" pitchFamily="34" charset="0"/>
              </a:rPr>
              <a:t>MIBI</a:t>
            </a:r>
            <a:r>
              <a:rPr lang="ru-RU" altLang="x-none" b="1" dirty="0">
                <a:latin typeface="Calibri" panose="020F0502020204030204" pitchFamily="34" charset="0"/>
              </a:rPr>
              <a:t> </a:t>
            </a:r>
            <a:endParaRPr lang="en-US" altLang="x-none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3918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142" y="219161"/>
            <a:ext cx="11965857" cy="1206516"/>
          </a:xfrm>
        </p:spPr>
        <p:txBody>
          <a:bodyPr>
            <a:normAutofit fontScale="90000"/>
          </a:bodyPr>
          <a:lstStyle/>
          <a:p>
            <a:pPr algn="ctr"/>
            <a:r>
              <a:rPr lang="x-none" sz="3600" dirty="0"/>
              <a:t> </a:t>
            </a:r>
            <a:r>
              <a:rPr lang="x-none" sz="3600" dirty="0" smtClean="0"/>
              <a:t/>
            </a:r>
            <a:br>
              <a:rPr lang="x-none" sz="3600" dirty="0" smtClean="0"/>
            </a:br>
            <a:r>
              <a:rPr lang="x-none" sz="3600" dirty="0" smtClean="0"/>
              <a:t>ИСПИТИВАЊА </a:t>
            </a:r>
            <a:r>
              <a:rPr lang="x-none" sz="3600" dirty="0"/>
              <a:t>ПАРАШТИТАСТИХ ЖЛЕЗДА РАДИОНУКЛИДИМА</a:t>
            </a:r>
            <a:br>
              <a:rPr lang="x-none" sz="3600" dirty="0"/>
            </a:br>
            <a:r>
              <a:rPr lang="x-none" sz="3600" dirty="0"/>
              <a:t>
</a:t>
            </a:r>
            <a:endParaRPr lang="x-non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2787" y="1600199"/>
            <a:ext cx="11521563" cy="5257801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dirty="0" smtClean="0">
                <a:latin typeface="Calibri" pitchFamily="34" charset="0"/>
              </a:rPr>
              <a:t>Ултрасонографско </a:t>
            </a:r>
            <a:r>
              <a:rPr lang="ru-RU" dirty="0">
                <a:latin typeface="Calibri" pitchFamily="34" charset="0"/>
              </a:rPr>
              <a:t>испитивање врата и сцинтиграфија </a:t>
            </a:r>
            <a:r>
              <a:rPr lang="ru-RU" dirty="0" smtClean="0">
                <a:latin typeface="Calibri" pitchFamily="34" charset="0"/>
              </a:rPr>
              <a:t>се </a:t>
            </a:r>
            <a:r>
              <a:rPr lang="ru-RU" dirty="0">
                <a:latin typeface="Calibri" pitchFamily="34" charset="0"/>
              </a:rPr>
              <a:t>могу користити </a:t>
            </a:r>
            <a:r>
              <a:rPr lang="ru-RU" dirty="0" smtClean="0">
                <a:latin typeface="Calibri" pitchFamily="34" charset="0"/>
              </a:rPr>
              <a:t>у преоперативном </a:t>
            </a:r>
            <a:r>
              <a:rPr lang="ru-RU" dirty="0">
                <a:latin typeface="Calibri" pitchFamily="34" charset="0"/>
              </a:rPr>
              <a:t>планирању доприносећи </a:t>
            </a:r>
            <a:r>
              <a:rPr lang="ru-RU" b="1" dirty="0">
                <a:latin typeface="Calibri" pitchFamily="34" charset="0"/>
              </a:rPr>
              <a:t>тачној локализацији паратироидних аденома </a:t>
            </a:r>
            <a:r>
              <a:rPr lang="ru-RU" b="1" dirty="0" smtClean="0">
                <a:latin typeface="Calibri" pitchFamily="34" charset="0"/>
              </a:rPr>
              <a:t>и ут</a:t>
            </a:r>
            <a:r>
              <a:rPr lang="ru-RU" b="1" dirty="0">
                <a:latin typeface="Calibri" pitchFamily="34" charset="0"/>
              </a:rPr>
              <a:t>в</a:t>
            </a:r>
            <a:r>
              <a:rPr lang="ru-RU" b="1" dirty="0" smtClean="0">
                <a:latin typeface="Calibri" pitchFamily="34" charset="0"/>
              </a:rPr>
              <a:t>рђивању </a:t>
            </a:r>
            <a:r>
              <a:rPr lang="ru-RU" b="1" dirty="0">
                <a:latin typeface="Calibri" pitchFamily="34" charset="0"/>
              </a:rPr>
              <a:t>броја аденома. </a:t>
            </a:r>
            <a:endParaRPr lang="ru-RU" b="1" dirty="0" smtClean="0">
              <a:latin typeface="Calibri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dirty="0" err="1" smtClean="0">
                <a:latin typeface="Calibri" pitchFamily="34" charset="0"/>
              </a:rPr>
              <a:t>Хибридни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x-none" dirty="0">
                <a:latin typeface="Calibri" pitchFamily="34" charset="0"/>
              </a:rPr>
              <a:t>SPECT/CT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скенери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прецизирају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анатомску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локацију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ектопичног</a:t>
            </a:r>
            <a:r>
              <a:rPr lang="ru-RU" dirty="0">
                <a:latin typeface="Calibri" pitchFamily="34" charset="0"/>
              </a:rPr>
              <a:t> фокуса и </a:t>
            </a:r>
            <a:r>
              <a:rPr lang="ru-RU" dirty="0" err="1">
                <a:latin typeface="Calibri" pitchFamily="34" charset="0"/>
              </a:rPr>
              <a:t>односе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са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суседним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анатомским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структурама</a:t>
            </a:r>
            <a:r>
              <a:rPr lang="ru-RU" dirty="0" smtClean="0">
                <a:latin typeface="Calibri" pitchFamily="34" charset="0"/>
              </a:rPr>
              <a:t>. </a:t>
            </a:r>
            <a:r>
              <a:rPr lang="ru-RU" dirty="0" err="1" smtClean="0">
                <a:latin typeface="Calibri" pitchFamily="34" charset="0"/>
              </a:rPr>
              <a:t>Сматра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>
                <a:latin typeface="Calibri" pitchFamily="34" charset="0"/>
              </a:rPr>
              <a:t>се да </a:t>
            </a:r>
            <a:r>
              <a:rPr lang="ru-RU" dirty="0" err="1">
                <a:latin typeface="Calibri" pitchFamily="34" charset="0"/>
              </a:rPr>
              <a:t>сцинтиграфија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није</a:t>
            </a:r>
            <a:r>
              <a:rPr lang="ru-RU" dirty="0">
                <a:latin typeface="Calibri" pitchFamily="34" charset="0"/>
              </a:rPr>
              <a:t> метода за </a:t>
            </a:r>
            <a:r>
              <a:rPr lang="ru-RU" dirty="0" err="1">
                <a:latin typeface="Calibri" pitchFamily="34" charset="0"/>
              </a:rPr>
              <a:t>дијагнозу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већ</a:t>
            </a:r>
            <a:r>
              <a:rPr lang="ru-RU" dirty="0">
                <a:latin typeface="Calibri" pitchFamily="34" charset="0"/>
              </a:rPr>
              <a:t> за </a:t>
            </a:r>
            <a:r>
              <a:rPr lang="ru-RU" dirty="0" err="1">
                <a:latin typeface="Calibri" pitchFamily="34" charset="0"/>
              </a:rPr>
              <a:t>локализацију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увећаних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паратироидних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>
                <a:latin typeface="Calibri" pitchFamily="34" charset="0"/>
              </a:rPr>
              <a:t>аденома (≥ 1 </a:t>
            </a:r>
            <a:r>
              <a:rPr lang="x-none" dirty="0">
                <a:latin typeface="Calibri" pitchFamily="34" charset="0"/>
              </a:rPr>
              <a:t>cm</a:t>
            </a:r>
            <a:r>
              <a:rPr lang="ru-RU" dirty="0" smtClean="0">
                <a:latin typeface="Calibri" pitchFamily="34" charset="0"/>
              </a:rPr>
              <a:t>), </a:t>
            </a:r>
            <a:r>
              <a:rPr lang="ru-RU" dirty="0" err="1">
                <a:latin typeface="Calibri" pitchFamily="34" charset="0"/>
              </a:rPr>
              <a:t>због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ограничене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резолуције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која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онемогућава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тачну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локализацију</a:t>
            </a:r>
            <a:r>
              <a:rPr lang="ru-RU" dirty="0">
                <a:latin typeface="Calibri" pitchFamily="34" charset="0"/>
              </a:rPr>
              <a:t>, али </a:t>
            </a:r>
            <a:r>
              <a:rPr lang="ru-RU" dirty="0" err="1">
                <a:latin typeface="Calibri" pitchFamily="34" charset="0"/>
              </a:rPr>
              <a:t>је</a:t>
            </a:r>
            <a:r>
              <a:rPr lang="ru-RU" dirty="0">
                <a:latin typeface="Calibri" pitchFamily="34" charset="0"/>
              </a:rPr>
              <a:t> потребна </a:t>
            </a:r>
            <a:r>
              <a:rPr lang="ru-RU" dirty="0" err="1">
                <a:latin typeface="Calibri" pitchFamily="34" charset="0"/>
              </a:rPr>
              <a:t>због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могуће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детекције</a:t>
            </a:r>
            <a:r>
              <a:rPr lang="ru-RU" dirty="0">
                <a:latin typeface="Calibri" pitchFamily="34" charset="0"/>
              </a:rPr>
              <a:t> и </a:t>
            </a:r>
            <a:r>
              <a:rPr lang="ru-RU" dirty="0" err="1">
                <a:latin typeface="Calibri" pitchFamily="34" charset="0"/>
              </a:rPr>
              <a:t>локализације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прекобројних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ектопичних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лезија</a:t>
            </a:r>
            <a:r>
              <a:rPr lang="ru-RU" dirty="0" smtClean="0">
                <a:latin typeface="Calibri" pitchFamily="34" charset="0"/>
              </a:rPr>
              <a:t>. 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dirty="0" smtClean="0">
                <a:latin typeface="Calibri" pitchFamily="34" charset="0"/>
              </a:rPr>
              <a:t>Сензитивност </a:t>
            </a:r>
            <a:r>
              <a:rPr lang="ru-RU" dirty="0">
                <a:latin typeface="Calibri" pitchFamily="34" charset="0"/>
              </a:rPr>
              <a:t>сцинтиграфије параштитастих жлезда </a:t>
            </a:r>
            <a:r>
              <a:rPr lang="ru-RU" dirty="0" smtClean="0">
                <a:latin typeface="Calibri" pitchFamily="34" charset="0"/>
              </a:rPr>
              <a:t>зависи </a:t>
            </a:r>
            <a:r>
              <a:rPr lang="ru-RU" dirty="0">
                <a:latin typeface="Calibri" pitchFamily="34" charset="0"/>
              </a:rPr>
              <a:t>од </a:t>
            </a:r>
            <a:r>
              <a:rPr lang="ru-RU" dirty="0" smtClean="0">
                <a:latin typeface="Calibri" pitchFamily="34" charset="0"/>
              </a:rPr>
              <a:t>величине ПШЖ, </a:t>
            </a:r>
            <a:r>
              <a:rPr lang="ru-RU" dirty="0">
                <a:latin typeface="Calibri" pitchFamily="34" charset="0"/>
              </a:rPr>
              <a:t>степена пролиферативности, као и </a:t>
            </a:r>
            <a:r>
              <a:rPr lang="ru-RU" dirty="0" smtClean="0">
                <a:latin typeface="Calibri" pitchFamily="34" charset="0"/>
              </a:rPr>
              <a:t>нивоа паратхормона </a:t>
            </a:r>
            <a:r>
              <a:rPr lang="ru-RU" dirty="0">
                <a:latin typeface="Calibri" pitchFamily="34" charset="0"/>
              </a:rPr>
              <a:t>и јонизованог </a:t>
            </a:r>
            <a:r>
              <a:rPr lang="ru-RU" dirty="0" smtClean="0">
                <a:latin typeface="Calibri" pitchFamily="34" charset="0"/>
              </a:rPr>
              <a:t>калцијума</a:t>
            </a:r>
            <a:endParaRPr lang="x-none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57988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4967" y="484632"/>
            <a:ext cx="11897033" cy="639318"/>
          </a:xfrm>
        </p:spPr>
        <p:txBody>
          <a:bodyPr>
            <a:normAutofit fontScale="90000"/>
          </a:bodyPr>
          <a:lstStyle/>
          <a:p>
            <a:pPr algn="ctr"/>
            <a:r>
              <a:rPr lang="x-none" sz="3600" dirty="0" smtClean="0"/>
              <a:t/>
            </a:r>
            <a:br>
              <a:rPr lang="x-none" sz="3600" dirty="0" smtClean="0"/>
            </a:br>
            <a:r>
              <a:rPr lang="x-none" sz="3600" dirty="0"/>
              <a:t/>
            </a:r>
            <a:br>
              <a:rPr lang="x-none" sz="3600" dirty="0"/>
            </a:br>
            <a:r>
              <a:rPr lang="x-none" sz="3600" dirty="0" smtClean="0"/>
              <a:t>ИСПИТИВАЊА </a:t>
            </a:r>
            <a:r>
              <a:rPr lang="x-none" sz="3600" dirty="0"/>
              <a:t>ПАРАШТИТАСТИХ ЖЛЕЗДА РАДИОНУКЛИДИМА</a:t>
            </a:r>
            <a:br>
              <a:rPr lang="x-none" sz="3600" dirty="0"/>
            </a:br>
            <a:r>
              <a:rPr lang="x-none" sz="3600" dirty="0"/>
              <a:t>
</a:t>
            </a:r>
            <a:endParaRPr lang="x-non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4967" y="1447801"/>
            <a:ext cx="11307098" cy="5277464"/>
          </a:xfrm>
        </p:spPr>
        <p:txBody>
          <a:bodyPr>
            <a:normAutofit/>
          </a:bodyPr>
          <a:lstStyle/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x-none" b="1" dirty="0">
                <a:latin typeface="Calibri" pitchFamily="34" charset="0"/>
              </a:rPr>
              <a:t>MIBI</a:t>
            </a:r>
            <a:r>
              <a:rPr lang="ru-RU" dirty="0">
                <a:latin typeface="Calibri" pitchFamily="34" charset="0"/>
              </a:rPr>
              <a:t> је радиофармак који је првобитно уведен за испитивање перфузије миокарда, па је установљено да се нагомилава у хиперфункцијским параштитним аденомима. </a:t>
            </a: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ru-RU" dirty="0" smtClean="0">
                <a:latin typeface="Calibri" pitchFamily="34" charset="0"/>
              </a:rPr>
              <a:t>Сматра </a:t>
            </a:r>
            <a:r>
              <a:rPr lang="ru-RU" dirty="0">
                <a:latin typeface="Calibri" pitchFamily="34" charset="0"/>
              </a:rPr>
              <a:t>се да се </a:t>
            </a:r>
            <a:r>
              <a:rPr lang="x-none" dirty="0">
                <a:latin typeface="Calibri" pitchFamily="34" charset="0"/>
              </a:rPr>
              <a:t>MIBI</a:t>
            </a:r>
            <a:r>
              <a:rPr lang="ru-RU" dirty="0">
                <a:latin typeface="Calibri" pitchFamily="34" charset="0"/>
              </a:rPr>
              <a:t> нагомилава у ћелијама са појачаним метаболизмом и следствено томе са већим бројем митохондрија. </a:t>
            </a:r>
            <a:r>
              <a:rPr lang="x-none" dirty="0" smtClean="0">
                <a:latin typeface="Calibri" pitchFamily="34" charset="0"/>
              </a:rPr>
              <a:t>MIBI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>
                <a:latin typeface="Calibri" pitchFamily="34" charset="0"/>
              </a:rPr>
              <a:t>се </a:t>
            </a:r>
            <a:r>
              <a:rPr lang="ru-RU" dirty="0" smtClean="0">
                <a:latin typeface="Calibri" pitchFamily="34" charset="0"/>
              </a:rPr>
              <a:t>акумулира </a:t>
            </a:r>
            <a:r>
              <a:rPr lang="ru-RU" dirty="0">
                <a:latin typeface="Calibri" pitchFamily="34" charset="0"/>
              </a:rPr>
              <a:t>и у патолошки промењеном ткиву штитасте жлезде, </a:t>
            </a:r>
            <a:r>
              <a:rPr lang="ru-RU" dirty="0" smtClean="0">
                <a:latin typeface="Calibri" pitchFamily="34" charset="0"/>
              </a:rPr>
              <a:t>у </a:t>
            </a:r>
            <a:r>
              <a:rPr lang="ru-RU" dirty="0">
                <a:latin typeface="Calibri" pitchFamily="34" charset="0"/>
              </a:rPr>
              <a:t>пљувачним жлездама. </a:t>
            </a:r>
            <a:endParaRPr lang="ru-RU" dirty="0" smtClean="0">
              <a:latin typeface="Calibri" pitchFamily="34" charset="0"/>
            </a:endParaRP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ru-RU" dirty="0">
                <a:latin typeface="Calibri" pitchFamily="34" charset="0"/>
              </a:rPr>
              <a:t>У нуклеарној медицини </a:t>
            </a:r>
            <a:r>
              <a:rPr lang="x-none" dirty="0">
                <a:latin typeface="Calibri" pitchFamily="34" charset="0"/>
              </a:rPr>
              <a:t>MIBI</a:t>
            </a:r>
            <a:r>
              <a:rPr lang="ru-RU" dirty="0">
                <a:latin typeface="Calibri" pitchFamily="34" charset="0"/>
              </a:rPr>
              <a:t> се користи за испитивања више различитих органа: миокард, паратироидни аденоми (као и интраоперативно лоцирање гама пробом) и тумори штитасте жлезде, а може се користи у туморима дојке и испитивању пљувачних жлезда. </a:t>
            </a: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ru-RU" dirty="0" smtClean="0">
                <a:latin typeface="Calibri" pitchFamily="34" charset="0"/>
              </a:rPr>
              <a:t>испитивана је примена </a:t>
            </a:r>
            <a:r>
              <a:rPr lang="x-none" dirty="0">
                <a:latin typeface="Calibri" pitchFamily="34" charset="0"/>
              </a:rPr>
              <a:t>MIBI</a:t>
            </a:r>
            <a:r>
              <a:rPr lang="ru-RU" dirty="0">
                <a:latin typeface="Calibri" pitchFamily="34" charset="0"/>
              </a:rPr>
              <a:t>-ја у туморима различитих етиологија: мекоткивним, коштаним, хематолошким и карциному дојке, </a:t>
            </a:r>
            <a:r>
              <a:rPr lang="ru-RU" dirty="0" smtClean="0">
                <a:latin typeface="Calibri" pitchFamily="34" charset="0"/>
              </a:rPr>
              <a:t> </a:t>
            </a:r>
            <a:endParaRPr lang="ru-RU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3918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ile:99mTc-tetrofosmin structure.sv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9193884" y="2651373"/>
            <a:ext cx="2500313" cy="24542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251678" y="313509"/>
            <a:ext cx="10178322" cy="992777"/>
          </a:xfrm>
        </p:spPr>
        <p:txBody>
          <a:bodyPr>
            <a:normAutofit fontScale="90000"/>
          </a:bodyPr>
          <a:lstStyle/>
          <a:p>
            <a:r>
              <a:rPr lang="x-none" dirty="0"/>
              <a:t>Радиофармацеутици</a:t>
            </a:r>
            <a:br>
              <a:rPr lang="x-none" dirty="0"/>
            </a:br>
            <a:endParaRPr lang="x-none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62000" y="1306286"/>
            <a:ext cx="8051074" cy="4089803"/>
          </a:xfrm>
        </p:spPr>
        <p:txBody>
          <a:bodyPr>
            <a:normAutofit/>
          </a:bodyPr>
          <a:lstStyle/>
          <a:p>
            <a:r>
              <a:rPr lang="ru-RU" sz="2400" dirty="0" err="1">
                <a:latin typeface="Calibri" pitchFamily="34" charset="0"/>
              </a:rPr>
              <a:t>Дефиниција</a:t>
            </a:r>
            <a:r>
              <a:rPr lang="ru-RU" sz="2400" dirty="0">
                <a:latin typeface="Calibri" pitchFamily="34" charset="0"/>
              </a:rPr>
              <a:t>: </a:t>
            </a:r>
            <a:r>
              <a:rPr lang="ru-RU" sz="2400" dirty="0" err="1">
                <a:latin typeface="Calibri" pitchFamily="34" charset="0"/>
              </a:rPr>
              <a:t>Радиофармацеутик</a:t>
            </a:r>
            <a:r>
              <a:rPr lang="ru-RU" sz="2400" dirty="0">
                <a:latin typeface="Calibri" pitchFamily="34" charset="0"/>
              </a:rPr>
              <a:t> </a:t>
            </a:r>
            <a:r>
              <a:rPr lang="ru-RU" sz="2400" dirty="0" err="1">
                <a:latin typeface="Calibri" pitchFamily="34" charset="0"/>
              </a:rPr>
              <a:t>је</a:t>
            </a:r>
            <a:r>
              <a:rPr lang="ru-RU" sz="2400" dirty="0">
                <a:latin typeface="Calibri" pitchFamily="34" charset="0"/>
              </a:rPr>
              <a:t> </a:t>
            </a:r>
            <a:r>
              <a:rPr lang="ru-RU" sz="2400" dirty="0" err="1">
                <a:latin typeface="Calibri" pitchFamily="34" charset="0"/>
              </a:rPr>
              <a:t>радиоактивни</a:t>
            </a:r>
            <a:r>
              <a:rPr lang="ru-RU" sz="2400" dirty="0">
                <a:latin typeface="Calibri" pitchFamily="34" charset="0"/>
              </a:rPr>
              <a:t> препарат (“лек”) </a:t>
            </a:r>
            <a:r>
              <a:rPr lang="ru-RU" sz="2400" dirty="0" err="1">
                <a:latin typeface="Calibri" pitchFamily="34" charset="0"/>
              </a:rPr>
              <a:t>који</a:t>
            </a:r>
            <a:r>
              <a:rPr lang="ru-RU" sz="2400" dirty="0">
                <a:latin typeface="Calibri" pitchFamily="34" charset="0"/>
              </a:rPr>
              <a:t> се </a:t>
            </a:r>
            <a:r>
              <a:rPr lang="ru-RU" sz="2400" dirty="0" err="1">
                <a:latin typeface="Calibri" pitchFamily="34" charset="0"/>
              </a:rPr>
              <a:t>користи</a:t>
            </a:r>
            <a:r>
              <a:rPr lang="ru-RU" sz="2400" dirty="0">
                <a:latin typeface="Calibri" pitchFamily="34" charset="0"/>
              </a:rPr>
              <a:t> за </a:t>
            </a:r>
            <a:r>
              <a:rPr lang="ru-RU" sz="2400" dirty="0" err="1">
                <a:latin typeface="Calibri" pitchFamily="34" charset="0"/>
              </a:rPr>
              <a:t>дијагностику</a:t>
            </a:r>
            <a:r>
              <a:rPr lang="ru-RU" sz="2400" dirty="0">
                <a:latin typeface="Calibri" pitchFamily="34" charset="0"/>
              </a:rPr>
              <a:t> и </a:t>
            </a:r>
            <a:r>
              <a:rPr lang="ru-RU" sz="2400" dirty="0" err="1">
                <a:latin typeface="Calibri" pitchFamily="34" charset="0"/>
              </a:rPr>
              <a:t>терапију</a:t>
            </a:r>
            <a:r>
              <a:rPr lang="ru-RU" sz="2400" dirty="0">
                <a:latin typeface="Calibri" pitchFamily="34" charset="0"/>
              </a:rPr>
              <a:t> у </a:t>
            </a:r>
            <a:r>
              <a:rPr lang="ru-RU" sz="2400" dirty="0" err="1">
                <a:latin typeface="Calibri" pitchFamily="34" charset="0"/>
              </a:rPr>
              <a:t>малим</a:t>
            </a:r>
            <a:r>
              <a:rPr lang="ru-RU" sz="2400" dirty="0">
                <a:latin typeface="Calibri" pitchFamily="34" charset="0"/>
              </a:rPr>
              <a:t> (“</a:t>
            </a:r>
            <a:r>
              <a:rPr lang="ru-RU" sz="2400" dirty="0" err="1">
                <a:latin typeface="Calibri" pitchFamily="34" charset="0"/>
              </a:rPr>
              <a:t>tracer</a:t>
            </a:r>
            <a:r>
              <a:rPr lang="ru-RU" sz="2400" dirty="0">
                <a:latin typeface="Calibri" pitchFamily="34" charset="0"/>
              </a:rPr>
              <a:t>”) </a:t>
            </a:r>
            <a:r>
              <a:rPr lang="ru-RU" sz="2400" dirty="0" err="1">
                <a:latin typeface="Calibri" pitchFamily="34" charset="0"/>
              </a:rPr>
              <a:t>количинама</a:t>
            </a:r>
            <a:r>
              <a:rPr lang="ru-RU" sz="2400" dirty="0">
                <a:latin typeface="Calibri" pitchFamily="34" charset="0"/>
              </a:rPr>
              <a:t> без </a:t>
            </a:r>
            <a:r>
              <a:rPr lang="ru-RU" sz="2400" dirty="0" err="1">
                <a:latin typeface="Calibri" pitchFamily="34" charset="0"/>
              </a:rPr>
              <a:t>фармаколошког</a:t>
            </a:r>
            <a:r>
              <a:rPr lang="ru-RU" sz="2400" dirty="0">
                <a:latin typeface="Calibri" pitchFamily="34" charset="0"/>
              </a:rPr>
              <a:t> </a:t>
            </a:r>
            <a:r>
              <a:rPr lang="ru-RU" sz="2400" dirty="0" err="1">
                <a:latin typeface="Calibri" pitchFamily="34" charset="0"/>
              </a:rPr>
              <a:t>ефекта</a:t>
            </a:r>
            <a:r>
              <a:rPr lang="ru-RU" sz="2400" dirty="0">
                <a:latin typeface="Calibri" pitchFamily="34" charset="0"/>
              </a:rPr>
              <a:t> </a:t>
            </a:r>
          </a:p>
          <a:p>
            <a:r>
              <a:rPr lang="ru-RU" sz="2400" dirty="0" smtClean="0">
                <a:latin typeface="Calibri" pitchFamily="34" charset="0"/>
              </a:rPr>
              <a:t> </a:t>
            </a:r>
            <a:r>
              <a:rPr lang="ru-RU" sz="2400" dirty="0">
                <a:latin typeface="Calibri" pitchFamily="34" charset="0"/>
              </a:rPr>
              <a:t>Састоји се од два дела:</a:t>
            </a:r>
          </a:p>
          <a:p>
            <a:r>
              <a:rPr lang="ru-RU" sz="2400" dirty="0" smtClean="0">
                <a:latin typeface="Calibri" pitchFamily="34" charset="0"/>
              </a:rPr>
              <a:t> </a:t>
            </a:r>
            <a:r>
              <a:rPr lang="ru-RU" sz="2400" dirty="0">
                <a:latin typeface="Calibri" pitchFamily="34" charset="0"/>
              </a:rPr>
              <a:t>Радионуклид</a:t>
            </a:r>
          </a:p>
          <a:p>
            <a:r>
              <a:rPr lang="ru-RU" sz="2400" dirty="0" smtClean="0">
                <a:latin typeface="Calibri" pitchFamily="34" charset="0"/>
              </a:rPr>
              <a:t> </a:t>
            </a:r>
            <a:r>
              <a:rPr lang="ru-RU" sz="2400" dirty="0" err="1">
                <a:latin typeface="Calibri" pitchFamily="34" charset="0"/>
              </a:rPr>
              <a:t>Фармацеутик</a:t>
            </a:r>
            <a:endParaRPr lang="ru-RU" sz="2400" dirty="0">
              <a:latin typeface="Calibri" pitchFamily="34" charset="0"/>
            </a:endParaRPr>
          </a:p>
          <a:p>
            <a:r>
              <a:rPr lang="ru-RU" sz="2400" dirty="0" smtClean="0">
                <a:latin typeface="Calibri" pitchFamily="34" charset="0"/>
              </a:rPr>
              <a:t> </a:t>
            </a:r>
            <a:r>
              <a:rPr lang="ru-RU" sz="2400" dirty="0">
                <a:latin typeface="Calibri" pitchFamily="34" charset="0"/>
              </a:rPr>
              <a:t>Оба дела препарата морају да прођу контролу квалитета као за све друге лекове</a:t>
            </a:r>
            <a:endParaRPr lang="x-none" sz="2400" dirty="0">
              <a:latin typeface="Calibri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5783518"/>
            <a:ext cx="7230170" cy="676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238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247650" y="436650"/>
            <a:ext cx="8401050" cy="6154650"/>
          </a:xfrm>
        </p:spPr>
        <p:txBody>
          <a:bodyPr>
            <a:noAutofit/>
          </a:bodyPr>
          <a:lstStyle/>
          <a:p>
            <a:pPr lvl="0">
              <a:lnSpc>
                <a:spcPct val="170000"/>
              </a:lnSpc>
              <a:spcBef>
                <a:spcPts val="0"/>
              </a:spcBef>
              <a:buClr>
                <a:srgbClr val="D34817">
                  <a:lumMod val="75000"/>
                </a:srgbClr>
              </a:buClr>
            </a:pPr>
            <a:r>
              <a:rPr lang="ru-RU" dirty="0" smtClean="0">
                <a:solidFill>
                  <a:prstClr val="black"/>
                </a:solidFill>
                <a:latin typeface="Calibri" pitchFamily="34" charset="0"/>
              </a:rPr>
              <a:t>Радиообележавање </a:t>
            </a:r>
            <a:r>
              <a:rPr lang="ru-RU" dirty="0">
                <a:solidFill>
                  <a:prstClr val="black"/>
                </a:solidFill>
                <a:latin typeface="Calibri" pitchFamily="34" charset="0"/>
              </a:rPr>
              <a:t>МИБИ-ја се обавља када се из готовог кита произвођача сува супстанца раствори са 5 </a:t>
            </a:r>
            <a:r>
              <a:rPr lang="x-none" dirty="0">
                <a:solidFill>
                  <a:prstClr val="black"/>
                </a:solidFill>
                <a:latin typeface="Calibri" pitchFamily="34" charset="0"/>
              </a:rPr>
              <a:t>ml</a:t>
            </a:r>
            <a:r>
              <a:rPr lang="ru-RU" dirty="0">
                <a:solidFill>
                  <a:prstClr val="black"/>
                </a:solidFill>
                <a:latin typeface="Calibri" pitchFamily="34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Calibri" pitchFamily="34" charset="0"/>
              </a:rPr>
              <a:t>технецијум</a:t>
            </a:r>
            <a:r>
              <a:rPr lang="ru-RU" dirty="0">
                <a:solidFill>
                  <a:prstClr val="black"/>
                </a:solidFill>
                <a:latin typeface="Calibri" pitchFamily="34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Calibri" pitchFamily="34" charset="0"/>
              </a:rPr>
              <a:t>пертехнетата</a:t>
            </a:r>
            <a:r>
              <a:rPr lang="ru-RU" dirty="0">
                <a:solidFill>
                  <a:prstClr val="black"/>
                </a:solidFill>
                <a:latin typeface="Calibri" pitchFamily="34" charset="0"/>
              </a:rPr>
              <a:t> (</a:t>
            </a:r>
            <a:r>
              <a:rPr lang="x-none" baseline="30000" dirty="0">
                <a:solidFill>
                  <a:prstClr val="black"/>
                </a:solidFill>
                <a:latin typeface="Calibri" pitchFamily="34" charset="0"/>
              </a:rPr>
              <a:t>99m</a:t>
            </a:r>
            <a:r>
              <a:rPr lang="x-none" dirty="0">
                <a:solidFill>
                  <a:prstClr val="black"/>
                </a:solidFill>
                <a:latin typeface="Calibri" pitchFamily="34" charset="0"/>
              </a:rPr>
              <a:t>TcO4</a:t>
            </a:r>
            <a:r>
              <a:rPr lang="ru-RU" dirty="0">
                <a:solidFill>
                  <a:prstClr val="black"/>
                </a:solidFill>
                <a:latin typeface="Calibri" pitchFamily="34" charset="0"/>
              </a:rPr>
              <a:t>), меша 1 минут, а потом у </a:t>
            </a:r>
            <a:r>
              <a:rPr lang="ru-RU" dirty="0" err="1">
                <a:solidFill>
                  <a:prstClr val="black"/>
                </a:solidFill>
                <a:latin typeface="Calibri" pitchFamily="34" charset="0"/>
              </a:rPr>
              <a:t>воденом</a:t>
            </a:r>
            <a:r>
              <a:rPr lang="ru-RU" dirty="0">
                <a:solidFill>
                  <a:prstClr val="black"/>
                </a:solidFill>
                <a:latin typeface="Calibri" pitchFamily="34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Calibri" pitchFamily="34" charset="0"/>
              </a:rPr>
              <a:t>купатилу</a:t>
            </a:r>
            <a:r>
              <a:rPr lang="ru-RU" dirty="0">
                <a:solidFill>
                  <a:prstClr val="black"/>
                </a:solidFill>
                <a:latin typeface="Calibri" pitchFamily="34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Calibri" pitchFamily="34" charset="0"/>
              </a:rPr>
              <a:t>загрева</a:t>
            </a:r>
            <a:r>
              <a:rPr lang="ru-RU" dirty="0">
                <a:solidFill>
                  <a:prstClr val="black"/>
                </a:solidFill>
                <a:latin typeface="Calibri" pitchFamily="34" charset="0"/>
              </a:rPr>
              <a:t> у </a:t>
            </a:r>
            <a:r>
              <a:rPr lang="ru-RU" dirty="0" err="1">
                <a:solidFill>
                  <a:prstClr val="black"/>
                </a:solidFill>
                <a:latin typeface="Calibri" pitchFamily="34" charset="0"/>
              </a:rPr>
              <a:t>кључалој</a:t>
            </a:r>
            <a:r>
              <a:rPr lang="ru-RU" dirty="0">
                <a:solidFill>
                  <a:prstClr val="black"/>
                </a:solidFill>
                <a:latin typeface="Calibri" pitchFamily="34" charset="0"/>
              </a:rPr>
              <a:t> води </a:t>
            </a:r>
            <a:r>
              <a:rPr lang="ru-RU" dirty="0" smtClean="0">
                <a:solidFill>
                  <a:prstClr val="black"/>
                </a:solidFill>
                <a:latin typeface="Calibri" pitchFamily="34" charset="0"/>
              </a:rPr>
              <a:t>20 </a:t>
            </a:r>
            <a:r>
              <a:rPr lang="ru-RU" dirty="0">
                <a:solidFill>
                  <a:prstClr val="black"/>
                </a:solidFill>
                <a:latin typeface="Calibri" pitchFamily="34" charset="0"/>
              </a:rPr>
              <a:t>минута. Потом се охлади до </a:t>
            </a:r>
            <a:r>
              <a:rPr lang="ru-RU" dirty="0" err="1">
                <a:solidFill>
                  <a:prstClr val="black"/>
                </a:solidFill>
                <a:latin typeface="Calibri" pitchFamily="34" charset="0"/>
              </a:rPr>
              <a:t>собне</a:t>
            </a:r>
            <a:r>
              <a:rPr lang="ru-RU" dirty="0">
                <a:solidFill>
                  <a:prstClr val="black"/>
                </a:solidFill>
                <a:latin typeface="Calibri" pitchFamily="34" charset="0"/>
              </a:rPr>
              <a:t> температуре. </a:t>
            </a:r>
            <a:r>
              <a:rPr lang="ru-RU" dirty="0" err="1">
                <a:solidFill>
                  <a:prstClr val="black"/>
                </a:solidFill>
                <a:latin typeface="Calibri" pitchFamily="34" charset="0"/>
              </a:rPr>
              <a:t>Радиофармак</a:t>
            </a:r>
            <a:r>
              <a:rPr lang="ru-RU" dirty="0">
                <a:solidFill>
                  <a:prstClr val="black"/>
                </a:solidFill>
                <a:latin typeface="Calibri" pitchFamily="34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Calibri" pitchFamily="34" charset="0"/>
              </a:rPr>
              <a:t>припремљен</a:t>
            </a:r>
            <a:r>
              <a:rPr lang="ru-RU" dirty="0">
                <a:solidFill>
                  <a:prstClr val="black"/>
                </a:solidFill>
                <a:latin typeface="Calibri" pitchFamily="34" charset="0"/>
              </a:rPr>
              <a:t> на </a:t>
            </a:r>
            <a:r>
              <a:rPr lang="ru-RU" dirty="0" err="1">
                <a:solidFill>
                  <a:prstClr val="black"/>
                </a:solidFill>
                <a:latin typeface="Calibri" pitchFamily="34" charset="0"/>
              </a:rPr>
              <a:t>овај</a:t>
            </a:r>
            <a:r>
              <a:rPr lang="ru-RU" dirty="0">
                <a:solidFill>
                  <a:prstClr val="black"/>
                </a:solidFill>
                <a:latin typeface="Calibri" pitchFamily="34" charset="0"/>
              </a:rPr>
              <a:t> начин </a:t>
            </a:r>
            <a:r>
              <a:rPr lang="ru-RU" dirty="0" err="1">
                <a:solidFill>
                  <a:prstClr val="black"/>
                </a:solidFill>
                <a:latin typeface="Calibri" pitchFamily="34" charset="0"/>
              </a:rPr>
              <a:t>задржава</a:t>
            </a:r>
            <a:r>
              <a:rPr lang="ru-RU" dirty="0">
                <a:solidFill>
                  <a:prstClr val="black"/>
                </a:solidFill>
                <a:latin typeface="Calibri" pitchFamily="34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Calibri" pitchFamily="34" charset="0"/>
              </a:rPr>
              <a:t>стабилност</a:t>
            </a:r>
            <a:r>
              <a:rPr lang="ru-RU" dirty="0">
                <a:solidFill>
                  <a:prstClr val="black"/>
                </a:solidFill>
                <a:latin typeface="Calibri" pitchFamily="34" charset="0"/>
              </a:rPr>
              <a:t> током </a:t>
            </a:r>
            <a:r>
              <a:rPr lang="ru-RU" dirty="0" err="1">
                <a:solidFill>
                  <a:prstClr val="black"/>
                </a:solidFill>
                <a:latin typeface="Calibri" pitchFamily="34" charset="0"/>
              </a:rPr>
              <a:t>следећих</a:t>
            </a:r>
            <a:r>
              <a:rPr lang="ru-RU" dirty="0">
                <a:solidFill>
                  <a:prstClr val="black"/>
                </a:solidFill>
                <a:latin typeface="Calibri" pitchFamily="34" charset="0"/>
              </a:rPr>
              <a:t> 6 сати.</a:t>
            </a:r>
          </a:p>
          <a:p>
            <a:pPr lvl="0">
              <a:lnSpc>
                <a:spcPct val="170000"/>
              </a:lnSpc>
              <a:spcBef>
                <a:spcPts val="0"/>
              </a:spcBef>
              <a:buClr>
                <a:srgbClr val="D34817">
                  <a:lumMod val="75000"/>
                </a:srgbClr>
              </a:buClr>
            </a:pPr>
            <a:r>
              <a:rPr lang="ru-RU" dirty="0" err="1">
                <a:solidFill>
                  <a:prstClr val="black"/>
                </a:solidFill>
                <a:latin typeface="Calibri" pitchFamily="34" charset="0"/>
              </a:rPr>
              <a:t>Радиофармак</a:t>
            </a:r>
            <a:r>
              <a:rPr lang="ru-RU" dirty="0">
                <a:solidFill>
                  <a:prstClr val="black"/>
                </a:solidFill>
                <a:latin typeface="Calibri" pitchFamily="34" charset="0"/>
              </a:rPr>
              <a:t> треба да </a:t>
            </a:r>
            <a:r>
              <a:rPr lang="ru-RU" dirty="0" err="1">
                <a:solidFill>
                  <a:prstClr val="black"/>
                </a:solidFill>
                <a:latin typeface="Calibri" pitchFamily="34" charset="0"/>
              </a:rPr>
              <a:t>садржи</a:t>
            </a:r>
            <a:r>
              <a:rPr lang="ru-RU" dirty="0">
                <a:solidFill>
                  <a:prstClr val="black"/>
                </a:solidFill>
                <a:latin typeface="Calibri" pitchFamily="34" charset="0"/>
              </a:rPr>
              <a:t> </a:t>
            </a:r>
            <a:r>
              <a:rPr lang="x-none" dirty="0">
                <a:solidFill>
                  <a:prstClr val="black"/>
                </a:solidFill>
                <a:latin typeface="Calibri" pitchFamily="34" charset="0"/>
              </a:rPr>
              <a:t>MIBI</a:t>
            </a:r>
            <a:r>
              <a:rPr lang="ru-RU" dirty="0">
                <a:solidFill>
                  <a:prstClr val="black"/>
                </a:solidFill>
                <a:latin typeface="Calibri" pitchFamily="34" charset="0"/>
              </a:rPr>
              <a:t> 0.2 </a:t>
            </a:r>
            <a:r>
              <a:rPr lang="x-none" dirty="0">
                <a:solidFill>
                  <a:prstClr val="black"/>
                </a:solidFill>
                <a:latin typeface="Calibri" pitchFamily="34" charset="0"/>
              </a:rPr>
              <a:t>mg/ml</a:t>
            </a:r>
            <a:r>
              <a:rPr lang="ru-RU" dirty="0">
                <a:solidFill>
                  <a:prstClr val="black"/>
                </a:solidFill>
                <a:latin typeface="Calibri" pitchFamily="34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Calibri" pitchFamily="34" charset="0"/>
              </a:rPr>
              <a:t>суве</a:t>
            </a:r>
            <a:r>
              <a:rPr lang="ru-RU" dirty="0">
                <a:solidFill>
                  <a:prstClr val="black"/>
                </a:solidFill>
                <a:latin typeface="Calibri" pitchFamily="34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Calibri" pitchFamily="34" charset="0"/>
              </a:rPr>
              <a:t>супстанце</a:t>
            </a:r>
            <a:r>
              <a:rPr lang="ru-RU" dirty="0">
                <a:solidFill>
                  <a:prstClr val="black"/>
                </a:solidFill>
                <a:latin typeface="Calibri" pitchFamily="34" charset="0"/>
              </a:rPr>
              <a:t>, </a:t>
            </a:r>
            <a:r>
              <a:rPr lang="x-none" dirty="0">
                <a:solidFill>
                  <a:prstClr val="black"/>
                </a:solidFill>
                <a:latin typeface="Calibri" pitchFamily="34" charset="0"/>
              </a:rPr>
              <a:t>L</a:t>
            </a:r>
            <a:r>
              <a:rPr lang="ru-RU" dirty="0">
                <a:solidFill>
                  <a:prstClr val="black"/>
                </a:solidFill>
                <a:latin typeface="Calibri" pitchFamily="34" charset="0"/>
              </a:rPr>
              <a:t>-цистеин </a:t>
            </a:r>
            <a:r>
              <a:rPr lang="ru-RU" dirty="0" err="1">
                <a:solidFill>
                  <a:prstClr val="black"/>
                </a:solidFill>
                <a:latin typeface="Calibri" pitchFamily="34" charset="0"/>
              </a:rPr>
              <a:t>хидрохлорид</a:t>
            </a:r>
            <a:r>
              <a:rPr lang="ru-RU" dirty="0">
                <a:solidFill>
                  <a:prstClr val="black"/>
                </a:solidFill>
                <a:latin typeface="Calibri" pitchFamily="34" charset="0"/>
              </a:rPr>
              <a:t> 0.2</a:t>
            </a:r>
            <a:r>
              <a:rPr lang="x-none" dirty="0">
                <a:solidFill>
                  <a:prstClr val="black"/>
                </a:solidFill>
                <a:latin typeface="Calibri" pitchFamily="34" charset="0"/>
              </a:rPr>
              <a:t>mg</a:t>
            </a:r>
            <a:r>
              <a:rPr lang="ru-RU" dirty="0">
                <a:solidFill>
                  <a:prstClr val="black"/>
                </a:solidFill>
                <a:latin typeface="Calibri" pitchFamily="34" charset="0"/>
              </a:rPr>
              <a:t>, </a:t>
            </a:r>
            <a:r>
              <a:rPr lang="ru-RU" dirty="0" err="1">
                <a:solidFill>
                  <a:prstClr val="black"/>
                </a:solidFill>
                <a:latin typeface="Calibri" pitchFamily="34" charset="0"/>
              </a:rPr>
              <a:t>натријум</a:t>
            </a:r>
            <a:r>
              <a:rPr lang="ru-RU" dirty="0">
                <a:solidFill>
                  <a:prstClr val="black"/>
                </a:solidFill>
                <a:latin typeface="Calibri" pitchFamily="34" charset="0"/>
              </a:rPr>
              <a:t> цитрат </a:t>
            </a:r>
            <a:r>
              <a:rPr lang="x-none" dirty="0">
                <a:solidFill>
                  <a:prstClr val="black"/>
                </a:solidFill>
                <a:latin typeface="Calibri" pitchFamily="34" charset="0"/>
              </a:rPr>
              <a:t>0.52ml/ml, </a:t>
            </a:r>
            <a:r>
              <a:rPr lang="ru-RU" dirty="0">
                <a:solidFill>
                  <a:prstClr val="black"/>
                </a:solidFill>
                <a:latin typeface="Calibri" pitchFamily="34" charset="0"/>
              </a:rPr>
              <a:t>Д-</a:t>
            </a:r>
            <a:r>
              <a:rPr lang="ru-RU" dirty="0" err="1">
                <a:solidFill>
                  <a:prstClr val="black"/>
                </a:solidFill>
                <a:latin typeface="Calibri" pitchFamily="34" charset="0"/>
              </a:rPr>
              <a:t>манитол</a:t>
            </a:r>
            <a:r>
              <a:rPr lang="ru-RU" dirty="0">
                <a:solidFill>
                  <a:prstClr val="black"/>
                </a:solidFill>
                <a:latin typeface="Calibri" pitchFamily="34" charset="0"/>
              </a:rPr>
              <a:t> 4</a:t>
            </a:r>
            <a:r>
              <a:rPr lang="x-none" dirty="0">
                <a:solidFill>
                  <a:prstClr val="black"/>
                </a:solidFill>
                <a:latin typeface="Calibri" pitchFamily="34" charset="0"/>
              </a:rPr>
              <a:t>mg/ml</a:t>
            </a:r>
            <a:r>
              <a:rPr lang="ru-RU" dirty="0">
                <a:solidFill>
                  <a:prstClr val="black"/>
                </a:solidFill>
                <a:latin typeface="Calibri" pitchFamily="34" charset="0"/>
              </a:rPr>
              <a:t> </a:t>
            </a:r>
            <a:endParaRPr lang="ru-RU" dirty="0" smtClean="0">
              <a:solidFill>
                <a:prstClr val="black"/>
              </a:solidFill>
              <a:latin typeface="Calibri" pitchFamily="34" charset="0"/>
            </a:endParaRPr>
          </a:p>
          <a:p>
            <a:pPr lvl="0">
              <a:lnSpc>
                <a:spcPct val="170000"/>
              </a:lnSpc>
              <a:spcBef>
                <a:spcPts val="0"/>
              </a:spcBef>
              <a:buClr>
                <a:srgbClr val="D34817">
                  <a:lumMod val="75000"/>
                </a:srgbClr>
              </a:buClr>
            </a:pPr>
            <a:r>
              <a:rPr lang="x-none" dirty="0" smtClean="0">
                <a:solidFill>
                  <a:prstClr val="black"/>
                </a:solidFill>
                <a:latin typeface="Calibri" pitchFamily="34" charset="0"/>
              </a:rPr>
              <a:t>ph</a:t>
            </a:r>
            <a:r>
              <a:rPr lang="ru-RU" dirty="0" smtClean="0">
                <a:solidFill>
                  <a:prstClr val="black"/>
                </a:solidFill>
                <a:latin typeface="Calibri" pitchFamily="34" charset="0"/>
              </a:rPr>
              <a:t> вредност </a:t>
            </a:r>
            <a:r>
              <a:rPr lang="ru-RU" dirty="0">
                <a:solidFill>
                  <a:prstClr val="black"/>
                </a:solidFill>
                <a:latin typeface="Calibri" pitchFamily="34" charset="0"/>
              </a:rPr>
              <a:t>5.0-6.0 а радиохемијска чистоћа буде </a:t>
            </a:r>
            <a:r>
              <a:rPr lang="ru-RU" dirty="0" smtClean="0">
                <a:solidFill>
                  <a:prstClr val="black"/>
                </a:solidFill>
                <a:latin typeface="Calibri" pitchFamily="34" charset="0"/>
              </a:rPr>
              <a:t>&gt;90</a:t>
            </a:r>
            <a:r>
              <a:rPr lang="ru-RU" dirty="0">
                <a:solidFill>
                  <a:prstClr val="black"/>
                </a:solidFill>
                <a:latin typeface="Calibri" pitchFamily="34" charset="0"/>
              </a:rPr>
              <a:t>% а слободни и хидролизовани пертехнетати </a:t>
            </a:r>
            <a:r>
              <a:rPr lang="ru-RU" dirty="0" smtClean="0">
                <a:solidFill>
                  <a:prstClr val="black"/>
                </a:solidFill>
                <a:latin typeface="Calibri" pitchFamily="34" charset="0"/>
              </a:rPr>
              <a:t>&lt;5</a:t>
            </a:r>
            <a:r>
              <a:rPr lang="ru-RU" dirty="0">
                <a:solidFill>
                  <a:prstClr val="black"/>
                </a:solidFill>
                <a:latin typeface="Calibri" pitchFamily="34" charset="0"/>
              </a:rPr>
              <a:t>% и да буде чист и безбојан раствор. Уноси се </a:t>
            </a:r>
            <a:r>
              <a:rPr lang="ru-RU" dirty="0" err="1">
                <a:solidFill>
                  <a:prstClr val="black"/>
                </a:solidFill>
                <a:latin typeface="Calibri" pitchFamily="34" charset="0"/>
              </a:rPr>
              <a:t>интравенски</a:t>
            </a:r>
            <a:r>
              <a:rPr lang="ru-RU" dirty="0">
                <a:solidFill>
                  <a:prstClr val="black"/>
                </a:solidFill>
                <a:latin typeface="Calibri" pitchFamily="34" charset="0"/>
              </a:rPr>
              <a:t>, за протеине се </a:t>
            </a:r>
            <a:r>
              <a:rPr lang="ru-RU" dirty="0" err="1">
                <a:solidFill>
                  <a:prstClr val="black"/>
                </a:solidFill>
                <a:latin typeface="Calibri" pitchFamily="34" charset="0"/>
              </a:rPr>
              <a:t>везује</a:t>
            </a:r>
            <a:r>
              <a:rPr lang="ru-RU" dirty="0">
                <a:solidFill>
                  <a:prstClr val="black"/>
                </a:solidFill>
                <a:latin typeface="Calibri" pitchFamily="34" charset="0"/>
              </a:rPr>
              <a:t> до 1% а </a:t>
            </a:r>
            <a:r>
              <a:rPr lang="ru-RU" dirty="0" err="1">
                <a:solidFill>
                  <a:prstClr val="black"/>
                </a:solidFill>
                <a:latin typeface="Calibri" pitchFamily="34" charset="0"/>
              </a:rPr>
              <a:t>излучује</a:t>
            </a:r>
            <a:r>
              <a:rPr lang="ru-RU" dirty="0">
                <a:solidFill>
                  <a:prstClr val="black"/>
                </a:solidFill>
                <a:latin typeface="Calibri" pitchFamily="34" charset="0"/>
              </a:rPr>
              <a:t> се </a:t>
            </a:r>
            <a:r>
              <a:rPr lang="ru-RU" dirty="0" err="1">
                <a:solidFill>
                  <a:prstClr val="black"/>
                </a:solidFill>
                <a:latin typeface="Calibri" pitchFamily="34" charset="0"/>
              </a:rPr>
              <a:t>фецесом</a:t>
            </a:r>
            <a:r>
              <a:rPr lang="ru-RU" dirty="0">
                <a:solidFill>
                  <a:prstClr val="black"/>
                </a:solidFill>
                <a:latin typeface="Calibri" pitchFamily="34" charset="0"/>
              </a:rPr>
              <a:t> (33%) и </a:t>
            </a:r>
            <a:r>
              <a:rPr lang="ru-RU" dirty="0" err="1">
                <a:solidFill>
                  <a:prstClr val="black"/>
                </a:solidFill>
                <a:latin typeface="Calibri" pitchFamily="34" charset="0"/>
              </a:rPr>
              <a:t>урином</a:t>
            </a:r>
            <a:r>
              <a:rPr lang="ru-RU" dirty="0">
                <a:solidFill>
                  <a:prstClr val="black"/>
                </a:solidFill>
                <a:latin typeface="Calibri" pitchFamily="34" charset="0"/>
              </a:rPr>
              <a:t> (27</a:t>
            </a:r>
            <a:r>
              <a:rPr lang="ru-RU" dirty="0" smtClean="0">
                <a:solidFill>
                  <a:prstClr val="black"/>
                </a:solidFill>
                <a:latin typeface="Calibri" pitchFamily="34" charset="0"/>
              </a:rPr>
              <a:t>%).</a:t>
            </a:r>
            <a:endParaRPr lang="x-none" dirty="0">
              <a:latin typeface="Calibri" pitchFamily="34" charset="0"/>
            </a:endParaRPr>
          </a:p>
        </p:txBody>
      </p:sp>
      <p:sp>
        <p:nvSpPr>
          <p:cNvPr id="80898" name="AutoShape 2" descr="Technetium (99mTc) sestamibi - Wikiwa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0901" name="AutoShape 5" descr="Technetium (99mTc) sestamibi - Wikiwa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0904" name="Picture 8" descr="Technetium (99mTc) sestamibi - Wikiwa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670925" y="2034996"/>
            <a:ext cx="2930525" cy="27656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222270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66133"/>
            <a:ext cx="11969393" cy="1369156"/>
          </a:xfrm>
        </p:spPr>
        <p:txBody>
          <a:bodyPr>
            <a:normAutofit/>
          </a:bodyPr>
          <a:lstStyle/>
          <a:p>
            <a:pPr algn="ctr"/>
            <a:r>
              <a:rPr lang="x-none" sz="3200" dirty="0" smtClean="0"/>
              <a:t>ИСПИТИВАЊА </a:t>
            </a:r>
            <a:r>
              <a:rPr lang="x-none" sz="3200" dirty="0"/>
              <a:t>ПАРАШТИТАСТИХ ЖЛЕЗДА РАДИОНУКЛИДИМА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1614311"/>
            <a:ext cx="10058400" cy="4557889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позитронски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радиофармаци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Уколико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се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примењују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PET/CT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хибридни системи, позитронски радиофармаци који 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се могу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користити су </a:t>
            </a:r>
            <a:r>
              <a:rPr lang="ru-RU" baseline="30000" dirty="0" smtClean="0">
                <a:latin typeface="Calibri" panose="020F0502020204030204" pitchFamily="34" charset="0"/>
                <a:cs typeface="Calibri" panose="020F0502020204030204" pitchFamily="34" charset="0"/>
              </a:rPr>
              <a:t>124</a:t>
            </a:r>
            <a:r>
              <a:rPr lang="sr-Latn-ME" dirty="0" smtClean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ru-RU" baseline="30000" dirty="0" smtClean="0">
                <a:latin typeface="Calibri" panose="020F0502020204030204" pitchFamily="34" charset="0"/>
                <a:cs typeface="Calibri" panose="020F0502020204030204" pitchFamily="34" charset="0"/>
              </a:rPr>
              <a:t>11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lang="sr-Latn-ME" dirty="0" smtClean="0">
                <a:latin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метионин,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а у новије време </a:t>
            </a:r>
            <a:r>
              <a:rPr lang="ru-RU" baseline="30000" dirty="0" smtClean="0">
                <a:latin typeface="Calibri" panose="020F0502020204030204" pitchFamily="34" charset="0"/>
                <a:cs typeface="Calibri" panose="020F0502020204030204" pitchFamily="34" charset="0"/>
              </a:rPr>
              <a:t>18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lang="sr-Latn-ME" dirty="0" smtClean="0">
                <a:latin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холин </a:t>
            </a:r>
            <a:endParaRPr lang="sr-Latn-ME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sr-Cyrl-RS" dirty="0" smtClean="0">
                <a:latin typeface="Calibri" panose="020F0502020204030204" pitchFamily="34" charset="0"/>
                <a:cs typeface="Calibri" panose="020F0502020204030204" pitchFamily="34" charset="0"/>
              </a:rPr>
              <a:t>Радиообележени 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метионин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се акумулира у паратироидном аденому 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тако што као аминокиселина учествује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у синтези прекурсора 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паратхормона.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PET/CT</a:t>
            </a:r>
            <a:r>
              <a:rPr lang="sr-Cyrl-RS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дијагностика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са </a:t>
            </a:r>
            <a:r>
              <a:rPr lang="ru-RU" baseline="30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</a:t>
            </a:r>
            <a:r>
              <a:rPr lang="x-none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lang="sr-Latn-ME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ru-RU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метионином се спроводи углавном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 код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пацијената 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који су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претходно били подвргнути хируршком лечењу и који 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су након хируршке интервенције поново имају хиперпаратиреоидизам</a:t>
            </a:r>
            <a:endParaRPr lang="x-none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19569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3327" y="186682"/>
            <a:ext cx="11671442" cy="117978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>ПРИМЕНА </a:t>
            </a:r>
            <a:r>
              <a:rPr lang="ru-RU" sz="3600" dirty="0"/>
              <a:t>РАДИОФАРМАКА У </a:t>
            </a:r>
            <a:r>
              <a:rPr lang="ru-RU" sz="3600" dirty="0" smtClean="0"/>
              <a:t>ИспитивАЊУ </a:t>
            </a:r>
            <a:r>
              <a:rPr lang="ru-RU" sz="3600" dirty="0"/>
              <a:t>НАДБУБРЕЖНИХ </a:t>
            </a:r>
            <a:r>
              <a:rPr lang="ru-RU" sz="3600" dirty="0" smtClean="0"/>
              <a:t>ЖЛЕЗДА-Кора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>
</a:t>
            </a:r>
            <a:endParaRPr lang="x-none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4349" y="1448656"/>
            <a:ext cx="11338984" cy="5302100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60000"/>
              </a:lnSpc>
              <a:spcBef>
                <a:spcPts val="0"/>
              </a:spcBef>
            </a:pPr>
            <a:r>
              <a:rPr lang="ru-RU" dirty="0" smtClean="0">
                <a:latin typeface="Calibri" pitchFamily="34" charset="0"/>
              </a:rPr>
              <a:t>У </a:t>
            </a:r>
            <a:r>
              <a:rPr lang="ru-RU" dirty="0">
                <a:latin typeface="Calibri" pitchFamily="34" charset="0"/>
              </a:rPr>
              <a:t>кори разликујемо три хистолошки посебна дела: </a:t>
            </a:r>
            <a:r>
              <a:rPr lang="x-none" dirty="0">
                <a:latin typeface="Calibri" pitchFamily="34" charset="0"/>
              </a:rPr>
              <a:t>zona glomerulosa </a:t>
            </a:r>
            <a:r>
              <a:rPr lang="ru-RU" dirty="0" smtClean="0">
                <a:latin typeface="Calibri" pitchFamily="34" charset="0"/>
              </a:rPr>
              <a:t>у </a:t>
            </a:r>
            <a:r>
              <a:rPr lang="ru-RU" dirty="0" err="1">
                <a:latin typeface="Calibri" pitchFamily="34" charset="0"/>
              </a:rPr>
              <a:t>којој</a:t>
            </a:r>
            <a:r>
              <a:rPr lang="ru-RU" dirty="0">
                <a:latin typeface="Calibri" pitchFamily="34" charset="0"/>
              </a:rPr>
              <a:t> се </a:t>
            </a:r>
            <a:r>
              <a:rPr lang="ru-RU" dirty="0" err="1">
                <a:latin typeface="Calibri" pitchFamily="34" charset="0"/>
              </a:rPr>
              <a:t>синтетишу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минералокортикоиди</a:t>
            </a:r>
            <a:r>
              <a:rPr lang="ru-RU" dirty="0">
                <a:latin typeface="Calibri" pitchFamily="34" charset="0"/>
              </a:rPr>
              <a:t> (</a:t>
            </a:r>
            <a:r>
              <a:rPr lang="ru-RU" dirty="0" err="1" smtClean="0">
                <a:latin typeface="Calibri" pitchFamily="34" charset="0"/>
              </a:rPr>
              <a:t>алдостерон</a:t>
            </a:r>
            <a:r>
              <a:rPr lang="ru-RU" dirty="0" smtClean="0">
                <a:latin typeface="Calibri" pitchFamily="34" charset="0"/>
              </a:rPr>
              <a:t>), </a:t>
            </a:r>
            <a:r>
              <a:rPr lang="x-none" dirty="0">
                <a:latin typeface="Calibri" pitchFamily="34" charset="0"/>
              </a:rPr>
              <a:t>zona fasciculata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>
                <a:latin typeface="Calibri" pitchFamily="34" charset="0"/>
              </a:rPr>
              <a:t>у </a:t>
            </a:r>
            <a:r>
              <a:rPr lang="ru-RU" dirty="0" err="1">
                <a:latin typeface="Calibri" pitchFamily="34" charset="0"/>
              </a:rPr>
              <a:t>којој</a:t>
            </a:r>
            <a:r>
              <a:rPr lang="ru-RU" dirty="0">
                <a:latin typeface="Calibri" pitchFamily="34" charset="0"/>
              </a:rPr>
              <a:t> се </a:t>
            </a:r>
            <a:r>
              <a:rPr lang="ru-RU" dirty="0" err="1">
                <a:latin typeface="Calibri" pitchFamily="34" charset="0"/>
              </a:rPr>
              <a:t>стварају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гликокортикоиди</a:t>
            </a:r>
            <a:r>
              <a:rPr lang="ru-RU" dirty="0">
                <a:latin typeface="Calibri" pitchFamily="34" charset="0"/>
              </a:rPr>
              <a:t> (</a:t>
            </a:r>
            <a:r>
              <a:rPr lang="ru-RU" dirty="0" smtClean="0">
                <a:latin typeface="Calibri" pitchFamily="34" charset="0"/>
              </a:rPr>
              <a:t>кортизол) </a:t>
            </a:r>
            <a:r>
              <a:rPr lang="ru-RU" dirty="0">
                <a:latin typeface="Calibri" pitchFamily="34" charset="0"/>
              </a:rPr>
              <a:t>и </a:t>
            </a:r>
            <a:r>
              <a:rPr lang="x-none" dirty="0">
                <a:latin typeface="Calibri" pitchFamily="34" charset="0"/>
              </a:rPr>
              <a:t>zona reticularis</a:t>
            </a:r>
            <a:r>
              <a:rPr lang="ru-RU" dirty="0" smtClean="0">
                <a:latin typeface="Calibri" pitchFamily="34" charset="0"/>
              </a:rPr>
              <a:t>, </a:t>
            </a:r>
            <a:r>
              <a:rPr lang="ru-RU" dirty="0" err="1">
                <a:latin typeface="Calibri" pitchFamily="34" charset="0"/>
              </a:rPr>
              <a:t>чије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ћелије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синтетишу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сексуалне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smtClean="0">
                <a:latin typeface="Calibri" pitchFamily="34" charset="0"/>
              </a:rPr>
              <a:t>стероиде</a:t>
            </a:r>
            <a:r>
              <a:rPr lang="x-none" dirty="0" smtClean="0">
                <a:latin typeface="Calibri" pitchFamily="34" charset="0"/>
              </a:rPr>
              <a:t>.</a:t>
            </a:r>
            <a:endParaRPr lang="x-none" dirty="0">
              <a:latin typeface="Calibri" pitchFamily="34" charset="0"/>
            </a:endParaRPr>
          </a:p>
          <a:p>
            <a:pPr>
              <a:lnSpc>
                <a:spcPct val="160000"/>
              </a:lnSpc>
              <a:spcBef>
                <a:spcPts val="0"/>
              </a:spcBef>
            </a:pP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>
                <a:latin typeface="Calibri" pitchFamily="34" charset="0"/>
              </a:rPr>
              <a:t>Сцинтиграфија надбубрежних </a:t>
            </a:r>
            <a:r>
              <a:rPr lang="ru-RU" dirty="0" smtClean="0">
                <a:latin typeface="Calibri" pitchFamily="34" charset="0"/>
              </a:rPr>
              <a:t>жлезда: за </a:t>
            </a:r>
            <a:r>
              <a:rPr lang="ru-RU" dirty="0">
                <a:latin typeface="Calibri" pitchFamily="34" charset="0"/>
              </a:rPr>
              <a:t>потврђивање </a:t>
            </a:r>
            <a:r>
              <a:rPr lang="ru-RU" dirty="0" smtClean="0">
                <a:latin typeface="Calibri" pitchFamily="34" charset="0"/>
              </a:rPr>
              <a:t>ектопично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ru-RU" dirty="0" smtClean="0">
                <a:latin typeface="Calibri" pitchFamily="34" charset="0"/>
              </a:rPr>
              <a:t>постављеног </a:t>
            </a:r>
            <a:r>
              <a:rPr lang="ru-RU" dirty="0">
                <a:latin typeface="Calibri" pitchFamily="34" charset="0"/>
              </a:rPr>
              <a:t>ткива коре и сржи надбубрежних жлезда, као и локализацију адреналних тумора или хиперпластично измењених надбубрежних жлезда. </a:t>
            </a:r>
            <a:endParaRPr lang="ru-RU" dirty="0" smtClean="0">
              <a:latin typeface="Calibri" pitchFamily="34" charset="0"/>
            </a:endParaRPr>
          </a:p>
          <a:p>
            <a:pPr>
              <a:lnSpc>
                <a:spcPct val="160000"/>
              </a:lnSpc>
              <a:spcBef>
                <a:spcPts val="0"/>
              </a:spcBef>
            </a:pPr>
            <a:r>
              <a:rPr lang="ru-RU" dirty="0" smtClean="0">
                <a:latin typeface="Calibri" pitchFamily="34" charset="0"/>
              </a:rPr>
              <a:t>Радиофармак </a:t>
            </a:r>
            <a:r>
              <a:rPr lang="ru-RU" dirty="0">
                <a:latin typeface="Calibri" pitchFamily="34" charset="0"/>
              </a:rPr>
              <a:t>избора за сцинтиграфију коре </a:t>
            </a:r>
            <a:r>
              <a:rPr lang="ru-RU" dirty="0" smtClean="0">
                <a:latin typeface="Calibri" pitchFamily="34" charset="0"/>
              </a:rPr>
              <a:t>надбубрежних </a:t>
            </a:r>
            <a:r>
              <a:rPr lang="ru-RU" dirty="0">
                <a:latin typeface="Calibri" pitchFamily="34" charset="0"/>
              </a:rPr>
              <a:t>жлезда је метил-холестерол обележен селеном </a:t>
            </a:r>
            <a:r>
              <a:rPr lang="ru-RU" dirty="0" smtClean="0">
                <a:latin typeface="Calibri" pitchFamily="34" charset="0"/>
              </a:rPr>
              <a:t>(</a:t>
            </a:r>
            <a:r>
              <a:rPr lang="x-none" dirty="0">
                <a:latin typeface="Calibri" pitchFamily="34" charset="0"/>
              </a:rPr>
              <a:t>6-CH3-75Se-19-norholesterol</a:t>
            </a:r>
            <a:r>
              <a:rPr lang="ru-RU" dirty="0" smtClean="0">
                <a:latin typeface="Calibri" pitchFamily="34" charset="0"/>
              </a:rPr>
              <a:t>) </a:t>
            </a:r>
            <a:r>
              <a:rPr lang="ru-RU" dirty="0">
                <a:latin typeface="Calibri" pitchFamily="34" charset="0"/>
              </a:rPr>
              <a:t>у </a:t>
            </a:r>
            <a:r>
              <a:rPr lang="ru-RU" dirty="0" err="1">
                <a:latin typeface="Calibri" pitchFamily="34" charset="0"/>
              </a:rPr>
              <a:t>дози</a:t>
            </a:r>
            <a:r>
              <a:rPr lang="ru-RU" dirty="0">
                <a:latin typeface="Calibri" pitchFamily="34" charset="0"/>
              </a:rPr>
              <a:t> 7,4 </a:t>
            </a:r>
            <a:r>
              <a:rPr lang="x-none" dirty="0">
                <a:latin typeface="Calibri" pitchFamily="34" charset="0"/>
              </a:rPr>
              <a:t>MBq</a:t>
            </a:r>
            <a:r>
              <a:rPr lang="ru-RU" dirty="0" smtClean="0">
                <a:latin typeface="Calibri" pitchFamily="34" charset="0"/>
              </a:rPr>
              <a:t>, </a:t>
            </a:r>
            <a:r>
              <a:rPr lang="ru-RU" dirty="0">
                <a:latin typeface="Calibri" pitchFamily="34" charset="0"/>
              </a:rPr>
              <a:t>а </a:t>
            </a:r>
            <a:r>
              <a:rPr lang="ru-RU" dirty="0" err="1">
                <a:latin typeface="Calibri" pitchFamily="34" charset="0"/>
              </a:rPr>
              <a:t>сцинтиграфија</a:t>
            </a:r>
            <a:r>
              <a:rPr lang="ru-RU" dirty="0">
                <a:latin typeface="Calibri" pitchFamily="34" charset="0"/>
              </a:rPr>
              <a:t> гама </a:t>
            </a:r>
            <a:r>
              <a:rPr lang="ru-RU" dirty="0" err="1">
                <a:latin typeface="Calibri" pitchFamily="34" charset="0"/>
              </a:rPr>
              <a:t>сцинтилационом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камером</a:t>
            </a:r>
            <a:r>
              <a:rPr lang="ru-RU" dirty="0">
                <a:latin typeface="Calibri" pitchFamily="34" charset="0"/>
              </a:rPr>
              <a:t> ради се после </a:t>
            </a:r>
            <a:r>
              <a:rPr lang="ru-RU" dirty="0" err="1">
                <a:latin typeface="Calibri" pitchFamily="34" charset="0"/>
              </a:rPr>
              <a:t>четири</a:t>
            </a:r>
            <a:r>
              <a:rPr lang="ru-RU" dirty="0">
                <a:latin typeface="Calibri" pitchFamily="34" charset="0"/>
              </a:rPr>
              <a:t> до </a:t>
            </a:r>
            <a:r>
              <a:rPr lang="ru-RU" dirty="0" err="1">
                <a:latin typeface="Calibri" pitchFamily="34" charset="0"/>
              </a:rPr>
              <a:t>седам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smtClean="0">
                <a:latin typeface="Calibri" pitchFamily="34" charset="0"/>
              </a:rPr>
              <a:t>дана.</a:t>
            </a:r>
          </a:p>
          <a:p>
            <a:pPr>
              <a:lnSpc>
                <a:spcPct val="160000"/>
              </a:lnSpc>
              <a:spcBef>
                <a:spcPts val="0"/>
              </a:spcBef>
            </a:pPr>
            <a:r>
              <a:rPr lang="ru-RU" dirty="0" smtClean="0">
                <a:latin typeface="Calibri" pitchFamily="34" charset="0"/>
              </a:rPr>
              <a:t>Пре </a:t>
            </a:r>
            <a:r>
              <a:rPr lang="ru-RU" dirty="0" err="1">
                <a:latin typeface="Calibri" pitchFamily="34" charset="0"/>
              </a:rPr>
              <a:t>примене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радиофармака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обично</a:t>
            </a:r>
            <a:r>
              <a:rPr lang="ru-RU" dirty="0">
                <a:latin typeface="Calibri" pitchFamily="34" charset="0"/>
              </a:rPr>
              <a:t> се </a:t>
            </a:r>
            <a:r>
              <a:rPr lang="ru-RU" dirty="0" err="1">
                <a:latin typeface="Calibri" pitchFamily="34" charset="0"/>
              </a:rPr>
              <a:t>уради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сцинтиграфија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бубрега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smtClean="0">
                <a:latin typeface="Calibri" pitchFamily="34" charset="0"/>
              </a:rPr>
              <a:t>(</a:t>
            </a:r>
            <a:r>
              <a:rPr lang="x-none" baseline="30000" dirty="0">
                <a:latin typeface="Calibri" pitchFamily="34" charset="0"/>
              </a:rPr>
              <a:t>99m</a:t>
            </a:r>
            <a:r>
              <a:rPr lang="x-none" dirty="0">
                <a:latin typeface="Calibri" pitchFamily="34" charset="0"/>
              </a:rPr>
              <a:t>Tc-DTPA</a:t>
            </a:r>
            <a:r>
              <a:rPr lang="ru-RU" dirty="0" smtClean="0">
                <a:latin typeface="Calibri" pitchFamily="34" charset="0"/>
              </a:rPr>
              <a:t>), </a:t>
            </a:r>
            <a:r>
              <a:rPr lang="ru-RU" dirty="0">
                <a:latin typeface="Calibri" pitchFamily="34" charset="0"/>
              </a:rPr>
              <a:t>ради </a:t>
            </a:r>
            <a:r>
              <a:rPr lang="ru-RU" dirty="0" err="1">
                <a:latin typeface="Calibri" pitchFamily="34" charset="0"/>
              </a:rPr>
              <a:t>боље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анатомске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оријентације</a:t>
            </a:r>
            <a:r>
              <a:rPr lang="ru-RU" dirty="0">
                <a:latin typeface="Calibri" pitchFamily="34" charset="0"/>
              </a:rPr>
              <a:t>. Могућа је сцинтиграфија коре надбубрега применом </a:t>
            </a:r>
            <a:r>
              <a:rPr lang="sr-Cyrl-RS" baseline="30000" dirty="0" smtClean="0">
                <a:latin typeface="Calibri" pitchFamily="34" charset="0"/>
              </a:rPr>
              <a:t>131</a:t>
            </a:r>
            <a:r>
              <a:rPr lang="x-none" dirty="0" smtClean="0">
                <a:latin typeface="Calibri" pitchFamily="34" charset="0"/>
              </a:rPr>
              <a:t>I </a:t>
            </a:r>
            <a:r>
              <a:rPr lang="x-none" dirty="0">
                <a:latin typeface="Calibri" pitchFamily="34" charset="0"/>
              </a:rPr>
              <a:t>obeleženog </a:t>
            </a:r>
            <a:r>
              <a:rPr lang="x-none" dirty="0" smtClean="0">
                <a:latin typeface="Calibri" pitchFamily="34" charset="0"/>
              </a:rPr>
              <a:t>metil-holesterola</a:t>
            </a:r>
            <a:r>
              <a:rPr lang="ru-RU" dirty="0" smtClean="0">
                <a:latin typeface="Calibri" pitchFamily="34" charset="0"/>
              </a:rPr>
              <a:t>, </a:t>
            </a:r>
            <a:r>
              <a:rPr lang="ru-RU" dirty="0">
                <a:latin typeface="Calibri" pitchFamily="34" charset="0"/>
              </a:rPr>
              <a:t>али у том </a:t>
            </a:r>
            <a:r>
              <a:rPr lang="ru-RU" dirty="0" err="1">
                <a:latin typeface="Calibri" pitchFamily="34" charset="0"/>
              </a:rPr>
              <a:t>случају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неопходно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је</a:t>
            </a:r>
            <a:r>
              <a:rPr lang="ru-RU" dirty="0">
                <a:latin typeface="Calibri" pitchFamily="34" charset="0"/>
              </a:rPr>
              <a:t> ,,</a:t>
            </a:r>
            <a:r>
              <a:rPr lang="ru-RU" dirty="0" err="1">
                <a:latin typeface="Calibri" pitchFamily="34" charset="0"/>
              </a:rPr>
              <a:t>блокирати</a:t>
            </a:r>
            <a:r>
              <a:rPr lang="ru-RU" dirty="0">
                <a:latin typeface="Calibri" pitchFamily="34" charset="0"/>
              </a:rPr>
              <a:t>“ </a:t>
            </a:r>
            <a:r>
              <a:rPr lang="ru-RU" dirty="0" err="1" smtClean="0">
                <a:latin typeface="Calibri" pitchFamily="34" charset="0"/>
              </a:rPr>
              <a:t>накупљање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радиофармака</a:t>
            </a:r>
            <a:r>
              <a:rPr lang="ru-RU" dirty="0">
                <a:latin typeface="Calibri" pitchFamily="34" charset="0"/>
              </a:rPr>
              <a:t> у </a:t>
            </a:r>
            <a:r>
              <a:rPr lang="ru-RU" dirty="0" err="1">
                <a:latin typeface="Calibri" pitchFamily="34" charset="0"/>
              </a:rPr>
              <a:t>тиреоидеји</a:t>
            </a:r>
            <a:r>
              <a:rPr lang="ru-RU" dirty="0">
                <a:latin typeface="Calibri" pitchFamily="34" charset="0"/>
              </a:rPr>
              <a:t>.</a:t>
            </a:r>
          </a:p>
          <a:p>
            <a:pPr marL="0" indent="0">
              <a:lnSpc>
                <a:spcPct val="160000"/>
              </a:lnSpc>
              <a:buNone/>
            </a:pP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37272933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86" t="7741" b="62358"/>
          <a:stretch>
            <a:fillRect/>
          </a:stretch>
        </p:blipFill>
        <p:spPr bwMode="auto">
          <a:xfrm>
            <a:off x="9259712" y="1459277"/>
            <a:ext cx="3014663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Picture 8" descr="core-adrena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3022" y="1459277"/>
            <a:ext cx="1925638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9599" y="3288077"/>
            <a:ext cx="6203245" cy="3569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9601200" y="6553200"/>
            <a:ext cx="685800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971800" y="6400800"/>
            <a:ext cx="198120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4583" name="Rectangle 2"/>
          <p:cNvSpPr>
            <a:spLocks noGrp="1" noChangeArrowheads="1"/>
          </p:cNvSpPr>
          <p:nvPr>
            <p:ph type="title"/>
          </p:nvPr>
        </p:nvSpPr>
        <p:spPr>
          <a:xfrm>
            <a:off x="246579" y="304800"/>
            <a:ext cx="11414589" cy="685800"/>
          </a:xfrm>
        </p:spPr>
        <p:txBody>
          <a:bodyPr>
            <a:noAutofit/>
          </a:bodyPr>
          <a:lstStyle/>
          <a:p>
            <a:pPr algn="ctr" eaLnBrk="1" hangingPunct="1"/>
            <a:r>
              <a:rPr lang="sr-Cyrl-CS" altLang="x-none" sz="3600" dirty="0" smtClean="0">
                <a:solidFill>
                  <a:schemeClr val="tx1"/>
                </a:solidFill>
              </a:rPr>
              <a:t>СЦИНТИГРАФИЈА НАДБУБРЕЖНИХ ЖЛЕЗДА</a:t>
            </a:r>
            <a:endParaRPr lang="en-US" altLang="x-none" sz="3600" dirty="0" smtClean="0">
              <a:solidFill>
                <a:schemeClr val="tx1"/>
              </a:solidFill>
            </a:endParaRPr>
          </a:p>
        </p:txBody>
      </p:sp>
      <p:sp>
        <p:nvSpPr>
          <p:cNvPr id="9" name="Text Placeholder 1"/>
          <p:cNvSpPr>
            <a:spLocks noGrp="1"/>
          </p:cNvSpPr>
          <p:nvPr>
            <p:ph sz="quarter" idx="1"/>
          </p:nvPr>
        </p:nvSpPr>
        <p:spPr>
          <a:xfrm>
            <a:off x="246579" y="1758881"/>
            <a:ext cx="5163392" cy="4465178"/>
          </a:xfrm>
        </p:spPr>
        <p:txBody>
          <a:bodyPr>
            <a:normAutofit fontScale="77500" lnSpcReduction="20000"/>
          </a:bodyPr>
          <a:lstStyle/>
          <a:p>
            <a:pPr eaLnBrk="1" hangingPunct="1">
              <a:lnSpc>
                <a:spcPct val="150000"/>
              </a:lnSpc>
              <a:buFont typeface="Wingdings 3" panose="05040102010807070707" pitchFamily="18" charset="2"/>
              <a:buNone/>
            </a:pPr>
            <a:r>
              <a:rPr lang="en-US" altLang="x-none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Индикације</a:t>
            </a:r>
            <a:endParaRPr lang="en-US" altLang="x-none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x-none" sz="2800" dirty="0">
                <a:latin typeface="Calibri" panose="020F0502020204030204" pitchFamily="34" charset="0"/>
                <a:cs typeface="Calibri" panose="020F0502020204030204" pitchFamily="34" charset="0"/>
              </a:rPr>
              <a:t> Cushing-</a:t>
            </a:r>
            <a:r>
              <a:rPr lang="en-US" altLang="x-none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ов</a:t>
            </a:r>
            <a:r>
              <a:rPr lang="en-US" altLang="x-none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x-none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сy</a:t>
            </a:r>
            <a:r>
              <a:rPr lang="en-US" altLang="x-none" sz="2800" dirty="0"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US" altLang="x-none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хиперплазија</a:t>
            </a:r>
            <a:r>
              <a:rPr lang="en-US" altLang="x-none" sz="28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en-US" altLang="x-none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аденом</a:t>
            </a:r>
            <a:endParaRPr lang="en-US" altLang="x-none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x-none" sz="2800" dirty="0">
                <a:latin typeface="Calibri" panose="020F0502020204030204" pitchFamily="34" charset="0"/>
                <a:cs typeface="Calibri" panose="020F0502020204030204" pitchFamily="34" charset="0"/>
              </a:rPr>
              <a:t> Conn-</a:t>
            </a:r>
            <a:r>
              <a:rPr lang="en-US" altLang="x-none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ов</a:t>
            </a:r>
            <a:r>
              <a:rPr lang="en-US" altLang="x-none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x-none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сy</a:t>
            </a:r>
            <a:r>
              <a:rPr lang="en-US" altLang="x-none" sz="2800" dirty="0"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US" altLang="x-none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хиперплазија</a:t>
            </a:r>
            <a:r>
              <a:rPr lang="en-US" altLang="x-none" sz="28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en-US" altLang="x-none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аденом</a:t>
            </a:r>
            <a:endParaRPr lang="en-US" altLang="x-none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x-none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Адренокортикални</a:t>
            </a:r>
            <a:r>
              <a:rPr lang="en-US" altLang="x-none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x-none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хиперандрогенизам</a:t>
            </a:r>
            <a:endParaRPr lang="en-US" altLang="x-none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x-none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Резидуално</a:t>
            </a:r>
            <a:r>
              <a:rPr lang="en-US" altLang="x-none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x-none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ткиво</a:t>
            </a:r>
            <a:r>
              <a:rPr lang="en-US" altLang="x-none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x-none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после</a:t>
            </a:r>
            <a:r>
              <a:rPr lang="en-US" altLang="x-none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x-none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адреналектомије</a:t>
            </a:r>
            <a:endParaRPr lang="en-US" altLang="x-none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x-none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Инциденталоми</a:t>
            </a:r>
            <a:endParaRPr lang="en-US" altLang="x-none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/>
            <a:endParaRPr lang="en-US" altLang="x-none" sz="2800" dirty="0"/>
          </a:p>
        </p:txBody>
      </p:sp>
    </p:spTree>
    <p:extLst>
      <p:ext uri="{BB962C8B-B14F-4D97-AF65-F5344CB8AC3E}">
        <p14:creationId xmlns:p14="http://schemas.microsoft.com/office/powerpoint/2010/main" val="2353382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ChangeArrowheads="1"/>
          </p:cNvSpPr>
          <p:nvPr/>
        </p:nvSpPr>
        <p:spPr bwMode="auto">
          <a:xfrm>
            <a:off x="1905000" y="1362076"/>
            <a:ext cx="8305800" cy="466725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sl-SI" altLang="x-none" sz="2400" baseline="30000" dirty="0">
                <a:solidFill>
                  <a:srgbClr val="000000"/>
                </a:solidFill>
                <a:latin typeface="Calibri" panose="020F0502020204030204" pitchFamily="34" charset="0"/>
              </a:rPr>
              <a:t>131/123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I-NP59 (</a:t>
            </a:r>
            <a:r>
              <a:rPr lang="en-US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6-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beta jodometil 19 nor</a:t>
            </a:r>
            <a:r>
              <a:rPr lang="sl-SI" altLang="x-none" sz="2400" u="sng" dirty="0">
                <a:solidFill>
                  <a:srgbClr val="000000"/>
                </a:solidFill>
                <a:latin typeface="Calibri" panose="020F0502020204030204" pitchFamily="34" charset="0"/>
              </a:rPr>
              <a:t>holesterol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)</a:t>
            </a:r>
          </a:p>
        </p:txBody>
      </p:sp>
      <p:sp>
        <p:nvSpPr>
          <p:cNvPr id="26627" name="Text Box 4"/>
          <p:cNvSpPr txBox="1">
            <a:spLocks noChangeArrowheads="1"/>
          </p:cNvSpPr>
          <p:nvPr/>
        </p:nvSpPr>
        <p:spPr bwMode="auto">
          <a:xfrm>
            <a:off x="297951" y="2209800"/>
            <a:ext cx="10849510" cy="3913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342900" indent="-342900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x-none" sz="2400" dirty="0" err="1">
                <a:solidFill>
                  <a:srgbClr val="000000"/>
                </a:solidFill>
                <a:latin typeface="Calibri" panose="020F0502020204030204" pitchFamily="34" charset="0"/>
              </a:rPr>
              <a:t>Холестерол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x-none" sz="2400" dirty="0" err="1">
                <a:solidFill>
                  <a:srgbClr val="000000"/>
                </a:solidFill>
                <a:latin typeface="Calibri" panose="020F0502020204030204" pitchFamily="34" charset="0"/>
              </a:rPr>
              <a:t>је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x-none" sz="2400" dirty="0" err="1">
                <a:solidFill>
                  <a:srgbClr val="000000"/>
                </a:solidFill>
                <a:latin typeface="Calibri" panose="020F0502020204030204" pitchFamily="34" charset="0"/>
              </a:rPr>
              <a:t>супстрат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x-none" sz="2400" dirty="0" err="1">
                <a:solidFill>
                  <a:srgbClr val="000000"/>
                </a:solidFill>
                <a:latin typeface="Calibri" panose="020F0502020204030204" pitchFamily="34" charset="0"/>
              </a:rPr>
              <a:t>за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x-none" sz="2400" dirty="0" err="1">
                <a:solidFill>
                  <a:srgbClr val="000000"/>
                </a:solidFill>
                <a:latin typeface="Calibri" panose="020F0502020204030204" pitchFamily="34" charset="0"/>
              </a:rPr>
              <a:t>синтезу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x-none" sz="2400" dirty="0" err="1">
                <a:solidFill>
                  <a:srgbClr val="000000"/>
                </a:solidFill>
                <a:latin typeface="Calibri" panose="020F0502020204030204" pitchFamily="34" charset="0"/>
              </a:rPr>
              <a:t>стероидних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x-none" sz="2400" dirty="0" err="1">
                <a:solidFill>
                  <a:srgbClr val="000000"/>
                </a:solidFill>
                <a:latin typeface="Calibri" panose="020F0502020204030204" pitchFamily="34" charset="0"/>
              </a:rPr>
              <a:t>хормона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. </a:t>
            </a:r>
            <a:r>
              <a:rPr lang="en-US" altLang="x-none" sz="2400" dirty="0" err="1">
                <a:solidFill>
                  <a:srgbClr val="000000"/>
                </a:solidFill>
                <a:latin typeface="Calibri" panose="020F0502020204030204" pitchFamily="34" charset="0"/>
              </a:rPr>
              <a:t>Радионуклидом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x-none" sz="2400" dirty="0" err="1">
                <a:solidFill>
                  <a:srgbClr val="000000"/>
                </a:solidFill>
                <a:latin typeface="Calibri" panose="020F0502020204030204" pitchFamily="34" charset="0"/>
              </a:rPr>
              <a:t>обележени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x-none" sz="2400" dirty="0" err="1">
                <a:solidFill>
                  <a:srgbClr val="000000"/>
                </a:solidFill>
                <a:latin typeface="Calibri" panose="020F0502020204030204" pitchFamily="34" charset="0"/>
              </a:rPr>
              <a:t>аналог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x-none" sz="2400" dirty="0" err="1">
                <a:solidFill>
                  <a:srgbClr val="000000"/>
                </a:solidFill>
                <a:latin typeface="Calibri" panose="020F0502020204030204" pitchFamily="34" charset="0"/>
              </a:rPr>
              <a:t>холестерола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, </a:t>
            </a:r>
            <a:r>
              <a:rPr lang="sl-SI" altLang="x-none" sz="2400" baseline="30000" dirty="0">
                <a:solidFill>
                  <a:srgbClr val="000000"/>
                </a:solidFill>
                <a:latin typeface="Calibri" panose="020F0502020204030204" pitchFamily="34" charset="0"/>
              </a:rPr>
              <a:t>123</a:t>
            </a:r>
            <a:r>
              <a:rPr lang="en-US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I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-</a:t>
            </a:r>
            <a:r>
              <a:rPr lang="en-US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NP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59, </a:t>
            </a:r>
            <a:r>
              <a:rPr lang="en-US" altLang="x-none" sz="2400" dirty="0" err="1">
                <a:solidFill>
                  <a:srgbClr val="000000"/>
                </a:solidFill>
                <a:latin typeface="Calibri" panose="020F0502020204030204" pitchFamily="34" charset="0"/>
              </a:rPr>
              <a:t>се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x-none" sz="2400" dirty="0" err="1">
                <a:solidFill>
                  <a:srgbClr val="000000"/>
                </a:solidFill>
                <a:latin typeface="Calibri" panose="020F0502020204030204" pitchFamily="34" charset="0"/>
              </a:rPr>
              <a:t>инкорпорира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у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LDL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и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x-none" sz="2400" dirty="0" err="1">
                <a:solidFill>
                  <a:srgbClr val="000000"/>
                </a:solidFill>
                <a:latin typeface="Calibri" panose="020F0502020204030204" pitchFamily="34" charset="0"/>
              </a:rPr>
              <a:t>тако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x-none" sz="2400" dirty="0" err="1">
                <a:solidFill>
                  <a:srgbClr val="000000"/>
                </a:solidFill>
                <a:latin typeface="Calibri" panose="020F0502020204030204" pitchFamily="34" charset="0"/>
              </a:rPr>
              <a:t>транспортује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x-none" sz="2400" dirty="0" err="1">
                <a:solidFill>
                  <a:srgbClr val="000000"/>
                </a:solidFill>
                <a:latin typeface="Calibri" panose="020F0502020204030204" pitchFamily="34" charset="0"/>
              </a:rPr>
              <a:t>циркулацијом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.</a:t>
            </a:r>
          </a:p>
          <a:p>
            <a:pPr marL="342900" indent="-342900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x-none" sz="2400" dirty="0" err="1">
                <a:solidFill>
                  <a:srgbClr val="000000"/>
                </a:solidFill>
                <a:latin typeface="Calibri" panose="020F0502020204030204" pitchFamily="34" charset="0"/>
              </a:rPr>
              <a:t>Улази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у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x-none" sz="2400" dirty="0" err="1">
                <a:solidFill>
                  <a:srgbClr val="000000"/>
                </a:solidFill>
                <a:latin typeface="Calibri" panose="020F0502020204030204" pitchFamily="34" charset="0"/>
              </a:rPr>
              <a:t>кору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x-none" sz="2400" dirty="0" err="1">
                <a:solidFill>
                  <a:srgbClr val="000000"/>
                </a:solidFill>
                <a:latin typeface="Calibri" panose="020F0502020204030204" pitchFamily="34" charset="0"/>
              </a:rPr>
              <a:t>надбубрега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x-none" sz="2400" dirty="0" err="1">
                <a:solidFill>
                  <a:srgbClr val="000000"/>
                </a:solidFill>
                <a:latin typeface="Calibri" panose="020F0502020204030204" pitchFamily="34" charset="0"/>
              </a:rPr>
              <a:t>помоћу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x-none" sz="2400" dirty="0" err="1">
                <a:solidFill>
                  <a:srgbClr val="000000"/>
                </a:solidFill>
                <a:latin typeface="Calibri" panose="020F0502020204030204" pitchFamily="34" charset="0"/>
              </a:rPr>
              <a:t>рецептора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x-none" sz="2400" dirty="0" err="1">
                <a:solidFill>
                  <a:srgbClr val="000000"/>
                </a:solidFill>
                <a:latin typeface="Calibri" panose="020F0502020204030204" pitchFamily="34" charset="0"/>
              </a:rPr>
              <a:t>за</a:t>
            </a:r>
            <a:r>
              <a:rPr lang="en-US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 LDL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. </a:t>
            </a:r>
            <a:r>
              <a:rPr lang="en-US" altLang="x-none" sz="2400" dirty="0" err="1">
                <a:solidFill>
                  <a:srgbClr val="000000"/>
                </a:solidFill>
                <a:latin typeface="Calibri" panose="020F0502020204030204" pitchFamily="34" charset="0"/>
              </a:rPr>
              <a:t>Естерификује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x-none" sz="2400" dirty="0" err="1">
                <a:solidFill>
                  <a:srgbClr val="000000"/>
                </a:solidFill>
                <a:latin typeface="Calibri" panose="020F0502020204030204" pitchFamily="34" charset="0"/>
              </a:rPr>
              <a:t>се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и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x-none" sz="2400" dirty="0" err="1">
                <a:solidFill>
                  <a:srgbClr val="000000"/>
                </a:solidFill>
                <a:latin typeface="Calibri" panose="020F0502020204030204" pitchFamily="34" charset="0"/>
              </a:rPr>
              <a:t>складишти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у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x-none" sz="2400" dirty="0" err="1">
                <a:solidFill>
                  <a:srgbClr val="000000"/>
                </a:solidFill>
                <a:latin typeface="Calibri" panose="020F0502020204030204" pitchFamily="34" charset="0"/>
              </a:rPr>
              <a:t>интрацелуларним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x-none" sz="2400" dirty="0" err="1">
                <a:solidFill>
                  <a:srgbClr val="000000"/>
                </a:solidFill>
                <a:latin typeface="Calibri" panose="020F0502020204030204" pitchFamily="34" charset="0"/>
              </a:rPr>
              <a:t>масним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x-none" sz="2400" dirty="0" err="1">
                <a:solidFill>
                  <a:srgbClr val="000000"/>
                </a:solidFill>
                <a:latin typeface="Calibri" panose="020F0502020204030204" pitchFamily="34" charset="0"/>
              </a:rPr>
              <a:t>капима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, </a:t>
            </a:r>
            <a:r>
              <a:rPr lang="en-US" altLang="x-none" sz="2400" dirty="0" err="1">
                <a:solidFill>
                  <a:srgbClr val="000000"/>
                </a:solidFill>
                <a:latin typeface="Calibri" panose="020F0502020204030204" pitchFamily="34" charset="0"/>
              </a:rPr>
              <a:t>али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x-none" sz="2400" dirty="0" err="1">
                <a:solidFill>
                  <a:srgbClr val="000000"/>
                </a:solidFill>
                <a:latin typeface="Calibri" panose="020F0502020204030204" pitchFamily="34" charset="0"/>
              </a:rPr>
              <a:t>се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x-none" sz="2400" dirty="0" err="1">
                <a:solidFill>
                  <a:srgbClr val="000000"/>
                </a:solidFill>
                <a:latin typeface="Calibri" panose="020F0502020204030204" pitchFamily="34" charset="0"/>
              </a:rPr>
              <a:t>даље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x-none" sz="2400" dirty="0" err="1">
                <a:solidFill>
                  <a:srgbClr val="000000"/>
                </a:solidFill>
                <a:latin typeface="Calibri" panose="020F0502020204030204" pitchFamily="34" charset="0"/>
              </a:rPr>
              <a:t>не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x-none" sz="2400" dirty="0" err="1">
                <a:solidFill>
                  <a:srgbClr val="000000"/>
                </a:solidFill>
                <a:latin typeface="Calibri" panose="020F0502020204030204" pitchFamily="34" charset="0"/>
              </a:rPr>
              <a:t>метаболише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.</a:t>
            </a:r>
          </a:p>
          <a:p>
            <a:pPr marL="342900" indent="-342900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NP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59 </a:t>
            </a:r>
            <a:r>
              <a:rPr lang="en-US" altLang="x-none" sz="2400" dirty="0" err="1">
                <a:solidFill>
                  <a:srgbClr val="000000"/>
                </a:solidFill>
                <a:latin typeface="Calibri" panose="020F0502020204030204" pitchFamily="34" charset="0"/>
              </a:rPr>
              <a:t>пренет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x-none" sz="2400" dirty="0" err="1">
                <a:solidFill>
                  <a:srgbClr val="000000"/>
                </a:solidFill>
                <a:latin typeface="Calibri" panose="020F0502020204030204" pitchFamily="34" charset="0"/>
              </a:rPr>
              <a:t>путем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x-none" sz="2400" dirty="0" err="1">
                <a:solidFill>
                  <a:srgbClr val="000000"/>
                </a:solidFill>
                <a:latin typeface="Calibri" panose="020F0502020204030204" pitchFamily="34" charset="0"/>
              </a:rPr>
              <a:t>јетриних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LDL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x-none" sz="2400" dirty="0" err="1">
                <a:solidFill>
                  <a:srgbClr val="000000"/>
                </a:solidFill>
                <a:latin typeface="Calibri" panose="020F0502020204030204" pitchFamily="34" charset="0"/>
              </a:rPr>
              <a:t>рецептора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x-none" sz="2400" dirty="0" err="1">
                <a:solidFill>
                  <a:srgbClr val="000000"/>
                </a:solidFill>
                <a:latin typeface="Calibri" panose="020F0502020204030204" pitchFamily="34" charset="0"/>
              </a:rPr>
              <a:t>метаболише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x-none" sz="2400" dirty="0" err="1">
                <a:solidFill>
                  <a:srgbClr val="000000"/>
                </a:solidFill>
                <a:latin typeface="Calibri" panose="020F0502020204030204" pitchFamily="34" charset="0"/>
              </a:rPr>
              <a:t>се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x-none" sz="2400" dirty="0" err="1">
                <a:solidFill>
                  <a:srgbClr val="000000"/>
                </a:solidFill>
                <a:latin typeface="Calibri" panose="020F0502020204030204" pitchFamily="34" charset="0"/>
              </a:rPr>
              <a:t>до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x-none" sz="2400" dirty="0" err="1">
                <a:solidFill>
                  <a:srgbClr val="000000"/>
                </a:solidFill>
                <a:latin typeface="Calibri" panose="020F0502020204030204" pitchFamily="34" charset="0"/>
              </a:rPr>
              <a:t>аналога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x-none" sz="2400" dirty="0" err="1">
                <a:solidFill>
                  <a:srgbClr val="000000"/>
                </a:solidFill>
                <a:latin typeface="Calibri" panose="020F0502020204030204" pitchFamily="34" charset="0"/>
              </a:rPr>
              <a:t>масних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x-none" sz="2400" dirty="0" err="1">
                <a:solidFill>
                  <a:srgbClr val="000000"/>
                </a:solidFill>
                <a:latin typeface="Calibri" panose="020F0502020204030204" pitchFamily="34" charset="0"/>
              </a:rPr>
              <a:t>киселина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, </a:t>
            </a:r>
            <a:r>
              <a:rPr lang="en-US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и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x-none" sz="2400" dirty="0" err="1">
                <a:solidFill>
                  <a:srgbClr val="000000"/>
                </a:solidFill>
                <a:latin typeface="Calibri" panose="020F0502020204030204" pitchFamily="34" charset="0"/>
              </a:rPr>
              <a:t>излучује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x-none" sz="2400" dirty="0" err="1">
                <a:solidFill>
                  <a:srgbClr val="000000"/>
                </a:solidFill>
                <a:latin typeface="Calibri" panose="020F0502020204030204" pitchFamily="34" charset="0"/>
              </a:rPr>
              <a:t>путем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x-none" sz="2400" dirty="0" err="1">
                <a:solidFill>
                  <a:srgbClr val="000000"/>
                </a:solidFill>
                <a:latin typeface="Calibri" panose="020F0502020204030204" pitchFamily="34" charset="0"/>
              </a:rPr>
              <a:t>жучи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 (</a:t>
            </a:r>
            <a:r>
              <a:rPr lang="en-US" altLang="x-none" sz="2400" dirty="0" err="1">
                <a:solidFill>
                  <a:srgbClr val="000000"/>
                </a:solidFill>
                <a:latin typeface="Calibri" panose="020F0502020204030204" pitchFamily="34" charset="0"/>
              </a:rPr>
              <a:t>висока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x-none" sz="2400" dirty="0" err="1">
                <a:solidFill>
                  <a:srgbClr val="000000"/>
                </a:solidFill>
                <a:latin typeface="Calibri" panose="020F0502020204030204" pitchFamily="34" charset="0"/>
              </a:rPr>
              <a:t>РА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у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x-none" sz="2400" dirty="0" err="1">
                <a:solidFill>
                  <a:srgbClr val="000000"/>
                </a:solidFill>
                <a:latin typeface="Calibri" panose="020F0502020204030204" pitchFamily="34" charset="0"/>
              </a:rPr>
              <a:t>цревима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x-none" sz="2400" dirty="0" err="1">
                <a:solidFill>
                  <a:srgbClr val="000000"/>
                </a:solidFill>
                <a:latin typeface="Calibri" panose="020F0502020204030204" pitchFamily="34" charset="0"/>
              </a:rPr>
              <a:t>на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x-none" sz="2400" dirty="0" err="1">
                <a:solidFill>
                  <a:srgbClr val="000000"/>
                </a:solidFill>
                <a:latin typeface="Calibri" panose="020F0502020204030204" pitchFamily="34" charset="0"/>
              </a:rPr>
              <a:t>сцинтиграмима</a:t>
            </a:r>
            <a:r>
              <a:rPr lang="sl-SI" altLang="x-none" sz="2400" dirty="0">
                <a:solidFill>
                  <a:srgbClr val="000000"/>
                </a:solidFill>
                <a:latin typeface="Calibri" panose="020F0502020204030204" pitchFamily="34" charset="0"/>
              </a:rPr>
              <a:t>).</a:t>
            </a:r>
            <a:endParaRPr lang="en-US" altLang="x-none" sz="24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6628" name="Title 1"/>
          <p:cNvSpPr>
            <a:spLocks noGrp="1"/>
          </p:cNvSpPr>
          <p:nvPr>
            <p:ph type="title"/>
          </p:nvPr>
        </p:nvSpPr>
        <p:spPr>
          <a:xfrm>
            <a:off x="157316" y="102059"/>
            <a:ext cx="11709336" cy="1078696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sr-Cyrl-CS" altLang="x-none" sz="4000" dirty="0" smtClean="0">
                <a:solidFill>
                  <a:schemeClr val="tx1"/>
                </a:solidFill>
              </a:rPr>
              <a:t>СЦИНТИГРАФИЈА КОРЕ НАДБУБРЕЖНИХ ЖЛЕЗДА</a:t>
            </a:r>
            <a:endParaRPr lang="en-US" altLang="x-none" sz="40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4887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Placeholder 1"/>
          <p:cNvSpPr>
            <a:spLocks noGrp="1"/>
          </p:cNvSpPr>
          <p:nvPr>
            <p:ph sz="quarter" idx="1"/>
          </p:nvPr>
        </p:nvSpPr>
        <p:spPr>
          <a:xfrm>
            <a:off x="1981200" y="1219201"/>
            <a:ext cx="8229600" cy="4937125"/>
          </a:xfrm>
        </p:spPr>
        <p:txBody>
          <a:bodyPr/>
          <a:lstStyle/>
          <a:p>
            <a:pPr eaLnBrk="1" hangingPunct="1"/>
            <a:r>
              <a:rPr lang="en-US" altLang="x-none" sz="2800" baseline="30000"/>
              <a:t>131</a:t>
            </a:r>
            <a:r>
              <a:rPr lang="en-US" altLang="x-none" sz="2800"/>
              <a:t> I-6-β-iodomethyl-19-norcholesterol</a:t>
            </a:r>
          </a:p>
        </p:txBody>
      </p:sp>
      <p:pic>
        <p:nvPicPr>
          <p:cNvPr id="2765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1" y="4191000"/>
            <a:ext cx="2570163" cy="2006600"/>
          </a:xfrm>
          <a:prstGeom prst="rect">
            <a:avLst/>
          </a:prstGeom>
          <a:noFill/>
          <a:ln w="9525" algn="ctr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191000"/>
            <a:ext cx="2662238" cy="2000250"/>
          </a:xfrm>
          <a:prstGeom prst="rect">
            <a:avLst/>
          </a:prstGeom>
          <a:noFill/>
          <a:ln w="9525" algn="ctr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3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3014" y="1943100"/>
            <a:ext cx="2592387" cy="171450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hlink"/>
            </a:solidFill>
            <a:miter lim="800000"/>
            <a:headEnd/>
            <a:tailEnd/>
          </a:ln>
        </p:spPr>
      </p:pic>
      <p:sp>
        <p:nvSpPr>
          <p:cNvPr id="27654" name="Text Placeholder 1"/>
          <p:cNvSpPr txBox="1">
            <a:spLocks/>
          </p:cNvSpPr>
          <p:nvPr/>
        </p:nvSpPr>
        <p:spPr bwMode="auto">
          <a:xfrm>
            <a:off x="5105400" y="2286000"/>
            <a:ext cx="55626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413" tIns="51206" rIns="102413" bIns="51206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x-none" sz="2400">
                <a:solidFill>
                  <a:srgbClr val="000000"/>
                </a:solidFill>
                <a:latin typeface="Calibri" panose="020F0502020204030204" pitchFamily="34" charset="0"/>
              </a:rPr>
              <a:t>Не визулизују се надбубрежне жлезде</a:t>
            </a:r>
          </a:p>
        </p:txBody>
      </p:sp>
      <p:sp>
        <p:nvSpPr>
          <p:cNvPr id="27655" name="Text Placeholder 1"/>
          <p:cNvSpPr txBox="1">
            <a:spLocks/>
          </p:cNvSpPr>
          <p:nvPr/>
        </p:nvSpPr>
        <p:spPr bwMode="auto">
          <a:xfrm>
            <a:off x="3200400" y="3733800"/>
            <a:ext cx="76962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413" tIns="51206" rIns="102413" bIns="51206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x-none" sz="2400">
                <a:solidFill>
                  <a:srgbClr val="000000"/>
                </a:solidFill>
                <a:latin typeface="Calibri" panose="020F0502020204030204" pitchFamily="34" charset="0"/>
              </a:rPr>
              <a:t>Физиолошка акумулација у надбубрежним жлездама</a:t>
            </a:r>
          </a:p>
        </p:txBody>
      </p:sp>
      <p:sp>
        <p:nvSpPr>
          <p:cNvPr id="27656" name="Text Placeholder 1"/>
          <p:cNvSpPr txBox="1">
            <a:spLocks/>
          </p:cNvSpPr>
          <p:nvPr/>
        </p:nvSpPr>
        <p:spPr bwMode="auto">
          <a:xfrm>
            <a:off x="2667000" y="5791200"/>
            <a:ext cx="64008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413" tIns="51206" rIns="102413" bIns="51206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x-none" sz="2400">
                <a:solidFill>
                  <a:srgbClr val="000000"/>
                </a:solidFill>
                <a:latin typeface="Calibri" panose="020F0502020204030204" pitchFamily="34" charset="0"/>
              </a:rPr>
              <a:t>5 дан                                       7 дан</a:t>
            </a:r>
          </a:p>
        </p:txBody>
      </p:sp>
      <p:sp>
        <p:nvSpPr>
          <p:cNvPr id="27657" name="Title 1"/>
          <p:cNvSpPr>
            <a:spLocks noGrp="1"/>
          </p:cNvSpPr>
          <p:nvPr>
            <p:ph type="title"/>
          </p:nvPr>
        </p:nvSpPr>
        <p:spPr>
          <a:xfrm>
            <a:off x="167148" y="157316"/>
            <a:ext cx="11472340" cy="1057122"/>
          </a:xfrm>
        </p:spPr>
        <p:txBody>
          <a:bodyPr>
            <a:noAutofit/>
          </a:bodyPr>
          <a:lstStyle/>
          <a:p>
            <a:pPr algn="ctr" eaLnBrk="1" hangingPunct="1"/>
            <a:r>
              <a:rPr lang="sr-Cyrl-CS" altLang="x-none" sz="4000" dirty="0" smtClean="0">
                <a:solidFill>
                  <a:schemeClr val="tx1"/>
                </a:solidFill>
              </a:rPr>
              <a:t>СЦИНТИГРАФИЈА КОРЕ НАДБУБРЕЖНИХ ЖЛЕЗДА</a:t>
            </a:r>
            <a:endParaRPr lang="en-US" altLang="x-none" sz="4000" dirty="0" smtClean="0">
              <a:solidFill>
                <a:schemeClr val="tx1"/>
              </a:solidFill>
            </a:endParaRPr>
          </a:p>
        </p:txBody>
      </p:sp>
      <p:sp>
        <p:nvSpPr>
          <p:cNvPr id="27658" name="Rectangle 12"/>
          <p:cNvSpPr>
            <a:spLocks noChangeArrowheads="1"/>
          </p:cNvSpPr>
          <p:nvPr/>
        </p:nvSpPr>
        <p:spPr bwMode="auto">
          <a:xfrm>
            <a:off x="1704976" y="3271838"/>
            <a:ext cx="9620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x-none" sz="2400">
                <a:solidFill>
                  <a:srgbClr val="000000"/>
                </a:solidFill>
                <a:latin typeface="Calibri" panose="020F0502020204030204" pitchFamily="34" charset="0"/>
              </a:rPr>
              <a:t>1 дан </a:t>
            </a:r>
            <a:endParaRPr lang="en-US" altLang="x-none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68697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15757" y="9132"/>
            <a:ext cx="11753636" cy="1121025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sr-Cyrl-CS" altLang="x-none" sz="4000" dirty="0" smtClean="0">
                <a:solidFill>
                  <a:schemeClr val="tx1"/>
                </a:solidFill>
              </a:rPr>
              <a:t>СЦИНТИГРАФИЈА КОРЕ НАДБУБРЕЖНИХ ЖЛЕЗДА</a:t>
            </a:r>
            <a:endParaRPr lang="en-US" altLang="x-none" sz="4000" dirty="0" smtClean="0">
              <a:solidFill>
                <a:schemeClr val="tx1"/>
              </a:solidFill>
            </a:endParaRPr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340188" y="1126056"/>
            <a:ext cx="11085815" cy="4708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342900" indent="-342900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x-none" sz="2000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Сцинтиграм</a:t>
            </a:r>
            <a:r>
              <a:rPr lang="sl-SI" altLang="x-none" sz="200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x-none" sz="2000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без</a:t>
            </a:r>
            <a:r>
              <a:rPr lang="sl-SI" altLang="x-none" sz="200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x-none" sz="2000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супресије</a:t>
            </a:r>
            <a:r>
              <a:rPr lang="sl-SI" altLang="x-none" sz="200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x-none" sz="2000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има</a:t>
            </a:r>
            <a:r>
              <a:rPr lang="sl-SI" altLang="x-none" sz="200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x-none" sz="2000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ниску</a:t>
            </a:r>
            <a:r>
              <a:rPr lang="sl-SI" altLang="x-none" sz="200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x-none" sz="2000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сензитивност</a:t>
            </a:r>
            <a:r>
              <a:rPr lang="sl-SI" altLang="x-none" sz="200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x-none" sz="2000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због</a:t>
            </a:r>
            <a:r>
              <a:rPr lang="sl-SI" altLang="x-none" sz="200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x-none" sz="2000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високог</a:t>
            </a:r>
            <a:r>
              <a:rPr lang="sl-SI" altLang="x-none" sz="200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x-none" sz="2000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везивања</a:t>
            </a:r>
            <a:r>
              <a:rPr lang="sl-SI" altLang="x-none" sz="200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x-none" sz="200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RF</a:t>
            </a:r>
            <a:r>
              <a:rPr lang="sl-SI" altLang="x-none" sz="2000" dirty="0" smtClean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x-none" sz="200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у</a:t>
            </a:r>
            <a:r>
              <a:rPr lang="sl-SI" altLang="x-none" sz="200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x-none" sz="2000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zoni</a:t>
            </a:r>
            <a:r>
              <a:rPr lang="en-US" altLang="x-none" sz="200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x-none" sz="2000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fascikulati</a:t>
            </a:r>
            <a:r>
              <a:rPr lang="sl-SI" altLang="x-none" sz="2000" dirty="0" smtClean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. </a:t>
            </a:r>
            <a:r>
              <a:rPr lang="x-none" sz="200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Примена дексаметазона у дози 4 mg на дан per os један дан пре и четири дана после апликације обележеног холестерола супримира ACTH </a:t>
            </a:r>
            <a:r>
              <a:rPr lang="x-none" sz="2000" dirty="0" smtClean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и </a:t>
            </a:r>
            <a:r>
              <a:rPr lang="x-none" sz="200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доприноси да zona glomerulosa постаје видљива, што је од значаја за доказивање Алдостеронома и несупресибилне хиперплазије, тј. идиопатског хипералдостеронизма. </a:t>
            </a:r>
          </a:p>
          <a:p>
            <a:pPr marL="342900" indent="-342900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x-none" sz="2000" dirty="0" err="1" smtClean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Тиме</a:t>
            </a:r>
            <a:r>
              <a:rPr lang="sl-SI" altLang="x-none" sz="2000" dirty="0" smtClean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x-none" sz="2000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се</a:t>
            </a:r>
            <a:r>
              <a:rPr lang="sl-SI" altLang="x-none" sz="200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x-none" sz="2000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повећава</a:t>
            </a:r>
            <a:r>
              <a:rPr lang="sl-SI" altLang="x-none" sz="200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x-none" sz="2000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сензитивност</a:t>
            </a:r>
            <a:r>
              <a:rPr lang="sl-SI" altLang="x-none" sz="200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x-none" sz="2000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налаза</a:t>
            </a:r>
            <a:r>
              <a:rPr lang="sl-SI" altLang="x-none" sz="200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.</a:t>
            </a:r>
            <a:r>
              <a:rPr lang="en-US" altLang="x-none" sz="200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x-none" sz="2000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Битно</a:t>
            </a:r>
            <a:r>
              <a:rPr lang="sl-SI" altLang="x-none" sz="200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x-none" sz="2000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је</a:t>
            </a:r>
            <a:r>
              <a:rPr lang="sl-SI" altLang="x-none" sz="200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x-none" sz="2000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да</a:t>
            </a:r>
            <a:r>
              <a:rPr lang="sl-SI" altLang="x-none" sz="200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x-none" sz="2000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се</a:t>
            </a:r>
            <a:r>
              <a:rPr lang="sl-SI" altLang="x-none" sz="200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x-none" sz="2000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укину</a:t>
            </a:r>
            <a:r>
              <a:rPr lang="sl-SI" altLang="x-none" sz="200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x-none" sz="2000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сви</a:t>
            </a:r>
            <a:r>
              <a:rPr lang="sl-SI" altLang="x-none" sz="200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x-none" sz="2000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лекови</a:t>
            </a:r>
            <a:r>
              <a:rPr lang="sl-SI" altLang="x-none" sz="200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x-none" sz="2000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који</a:t>
            </a:r>
            <a:r>
              <a:rPr lang="sl-SI" altLang="x-none" sz="200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x-none" sz="2000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утичу</a:t>
            </a:r>
            <a:r>
              <a:rPr lang="sl-SI" altLang="x-none" sz="200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x-none" sz="2000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на</a:t>
            </a:r>
            <a:r>
              <a:rPr lang="sl-SI" altLang="x-none" sz="200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x-none" sz="2000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HPA</a:t>
            </a:r>
            <a:r>
              <a:rPr lang="en-US" altLang="x-none" sz="200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/</a:t>
            </a:r>
            <a:r>
              <a:rPr lang="en-US" altLang="x-none" sz="2000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RAA</a:t>
            </a:r>
            <a:r>
              <a:rPr lang="en-US" altLang="x-none" sz="200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x-none" sz="2000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осовину</a:t>
            </a:r>
            <a:r>
              <a:rPr lang="sl-SI" altLang="x-none" sz="200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, </a:t>
            </a:r>
            <a:r>
              <a:rPr lang="en-US" altLang="x-none" sz="200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x-none" sz="2000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да</a:t>
            </a:r>
            <a:r>
              <a:rPr lang="sl-SI" altLang="x-none" sz="200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x-none" altLang="x-none" sz="2000" dirty="0" smtClean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се </a:t>
            </a:r>
            <a:r>
              <a:rPr lang="en-US" altLang="x-none" sz="2000" dirty="0" err="1" smtClean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не</a:t>
            </a:r>
            <a:r>
              <a:rPr lang="sl-SI" altLang="x-none" sz="2000" dirty="0" smtClean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x-none" sz="2000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би</a:t>
            </a:r>
            <a:r>
              <a:rPr lang="sl-SI" altLang="x-none" sz="200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x-none" sz="2000" dirty="0" err="1" smtClean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до</a:t>
            </a:r>
            <a:r>
              <a:rPr lang="x-none" altLang="x-none" sz="2000" dirty="0" smtClean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био</a:t>
            </a:r>
            <a:r>
              <a:rPr lang="sl-SI" altLang="x-none" sz="2000" dirty="0" smtClean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x-none" altLang="x-none" sz="2000" dirty="0" smtClean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неадекватан</a:t>
            </a:r>
            <a:r>
              <a:rPr lang="sl-SI" altLang="x-none" sz="2000" dirty="0" smtClean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x-none" sz="2000" dirty="0" err="1" smtClean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сцинтиграфск</a:t>
            </a:r>
            <a:r>
              <a:rPr lang="x-none" altLang="x-none" sz="2000" dirty="0" smtClean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и</a:t>
            </a:r>
            <a:r>
              <a:rPr lang="sl-SI" altLang="x-none" sz="2000" dirty="0" smtClean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x-none" sz="2000" dirty="0" err="1" smtClean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приказ</a:t>
            </a:r>
            <a:r>
              <a:rPr lang="sl-SI" altLang="x-none" sz="2000" dirty="0" smtClean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. </a:t>
            </a:r>
            <a:endParaRPr lang="sr-Cyrl-RS" altLang="x-none" sz="2000" dirty="0" smtClean="0">
              <a:latin typeface="Calibri" panose="020F0502020204030204" pitchFamily="34" charset="0"/>
              <a:ea typeface="Cambria" panose="02040503050406030204" pitchFamily="18" charset="0"/>
              <a:cs typeface="Calibri" panose="020F0502020204030204" pitchFamily="34" charset="0"/>
            </a:endParaRP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x-none" sz="2000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Нормално</a:t>
            </a:r>
            <a:r>
              <a:rPr lang="sl-SI" altLang="x-none" sz="200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x-none" sz="2000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се</a:t>
            </a:r>
            <a:r>
              <a:rPr lang="sl-SI" altLang="x-none" sz="200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x-none" sz="2000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акумулација</a:t>
            </a:r>
            <a:r>
              <a:rPr lang="en-US" altLang="x-none" sz="200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РФ</a:t>
            </a:r>
            <a:r>
              <a:rPr lang="sl-SI" altLang="x-none" sz="200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x-none" sz="200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у</a:t>
            </a:r>
            <a:r>
              <a:rPr lang="sl-SI" altLang="x-none" sz="200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x-none" sz="2000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зони</a:t>
            </a:r>
            <a:r>
              <a:rPr lang="sl-SI" altLang="x-none" sz="200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x-none" sz="2000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гломерулози</a:t>
            </a:r>
            <a:r>
              <a:rPr lang="sl-SI" altLang="x-none" sz="200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x-none" sz="2000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не</a:t>
            </a:r>
            <a:r>
              <a:rPr lang="sl-SI" altLang="x-none" sz="200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x-none" sz="2000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види</a:t>
            </a:r>
            <a:r>
              <a:rPr lang="sl-SI" altLang="x-none" sz="200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x-none" sz="2000" u="sng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пре</a:t>
            </a:r>
            <a:r>
              <a:rPr lang="sl-SI" altLang="x-none" sz="2000" u="sng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5. </a:t>
            </a:r>
            <a:r>
              <a:rPr lang="en-US" altLang="x-none" sz="2000" u="sng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дана</a:t>
            </a:r>
            <a:r>
              <a:rPr lang="sl-SI" altLang="x-none" sz="200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endParaRPr lang="en-US" altLang="x-none" sz="2000" dirty="0">
              <a:latin typeface="Calibri" panose="020F0502020204030204" pitchFamily="34" charset="0"/>
              <a:ea typeface="Cambria" panose="02040503050406030204" pitchFamily="18" charset="0"/>
              <a:cs typeface="Calibri" panose="020F0502020204030204" pitchFamily="34" charset="0"/>
            </a:endParaRP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x-none" sz="2000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Патолошки</a:t>
            </a:r>
            <a:r>
              <a:rPr lang="sl-SI" altLang="x-none" sz="200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x-none" sz="2000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налаз</a:t>
            </a:r>
            <a:r>
              <a:rPr lang="sl-SI" altLang="x-none" sz="200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: </a:t>
            </a:r>
            <a:r>
              <a:rPr lang="en-US" altLang="x-none" sz="2000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рана</a:t>
            </a:r>
            <a:r>
              <a:rPr lang="sl-SI" altLang="x-none" sz="200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x-none" sz="2000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визуализација</a:t>
            </a:r>
            <a:r>
              <a:rPr lang="sl-SI" altLang="x-none" sz="200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x-none" sz="200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НЖ</a:t>
            </a:r>
            <a:r>
              <a:rPr lang="sl-SI" altLang="x-none" sz="200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(</a:t>
            </a:r>
            <a:r>
              <a:rPr lang="en-US" altLang="x-none" sz="2000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пре</a:t>
            </a:r>
            <a:r>
              <a:rPr lang="sl-SI" altLang="x-none" sz="200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5. </a:t>
            </a:r>
            <a:r>
              <a:rPr lang="en-US" altLang="x-none" sz="2000" dirty="0" err="1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дана</a:t>
            </a:r>
            <a:r>
              <a:rPr lang="sl-SI" altLang="x-none" sz="2000" dirty="0"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) </a:t>
            </a:r>
            <a:endParaRPr lang="en-US" altLang="x-none" sz="2000" dirty="0">
              <a:latin typeface="Calibri" panose="020F0502020204030204" pitchFamily="34" charset="0"/>
              <a:ea typeface="Cambria" panose="02040503050406030204" pitchFamily="18" charset="0"/>
              <a:cs typeface="Calibri" panose="020F0502020204030204" pitchFamily="34" charset="0"/>
            </a:endParaRPr>
          </a:p>
          <a:p>
            <a:pPr marL="342900" indent="-342900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sl-SI" altLang="x-none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8677" name="Picture 26" descr="https://www.researchgate.net/profile/Trifon_Spyridonidis/publication/249998457/figure/fig2/AS:298339733131269@1448141143769/Dexamethasone-suppression-NP-59-scintigraphy-in-PA-Schematic-rep-resentation-o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3987" y="4812075"/>
            <a:ext cx="3681143" cy="2045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2548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Content Placeholder 1"/>
          <p:cNvSpPr>
            <a:spLocks noGrp="1"/>
          </p:cNvSpPr>
          <p:nvPr>
            <p:ph idx="1"/>
          </p:nvPr>
        </p:nvSpPr>
        <p:spPr>
          <a:xfrm>
            <a:off x="2057400" y="1143000"/>
            <a:ext cx="8001000" cy="5105400"/>
          </a:xfrm>
        </p:spPr>
        <p:txBody>
          <a:bodyPr/>
          <a:lstStyle/>
          <a:p>
            <a:pPr eaLnBrk="1" hangingPunct="1">
              <a:buFont typeface="Wingdings 3" panose="05040102010807070707" pitchFamily="18" charset="2"/>
              <a:buNone/>
            </a:pPr>
            <a:r>
              <a:rPr lang="en-US" altLang="x-none" baseline="30000" dirty="0">
                <a:latin typeface="Calibri" panose="020F0502020204030204" pitchFamily="34" charset="0"/>
                <a:cs typeface="Calibri" panose="020F0502020204030204" pitchFamily="34" charset="0"/>
              </a:rPr>
              <a:t>11</a:t>
            </a:r>
            <a:r>
              <a:rPr lang="en-US" altLang="x-none" dirty="0">
                <a:latin typeface="Calibri" panose="020F0502020204030204" pitchFamily="34" charset="0"/>
                <a:cs typeface="Calibri" panose="020F0502020204030204" pitchFamily="34" charset="0"/>
              </a:rPr>
              <a:t>C-metomidate (MTO), 3H- </a:t>
            </a:r>
            <a:r>
              <a:rPr lang="en-US" altLang="x-none" dirty="0" err="1">
                <a:latin typeface="Calibri" panose="020F0502020204030204" pitchFamily="34" charset="0"/>
                <a:cs typeface="Calibri" panose="020F0502020204030204" pitchFamily="34" charset="0"/>
              </a:rPr>
              <a:t>metirapon</a:t>
            </a:r>
            <a:r>
              <a:rPr lang="en-US" altLang="x-none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x-none" baseline="30000" dirty="0">
                <a:latin typeface="Calibri" panose="020F0502020204030204" pitchFamily="34" charset="0"/>
                <a:cs typeface="Calibri" panose="020F0502020204030204" pitchFamily="34" charset="0"/>
              </a:rPr>
              <a:t>18</a:t>
            </a:r>
            <a:r>
              <a:rPr lang="en-US" altLang="x-none" dirty="0">
                <a:latin typeface="Calibri" panose="020F0502020204030204" pitchFamily="34" charset="0"/>
                <a:cs typeface="Calibri" panose="020F0502020204030204" pitchFamily="34" charset="0"/>
              </a:rPr>
              <a:t>F-fluoroetiletomidat</a:t>
            </a:r>
          </a:p>
          <a:p>
            <a:pPr algn="just" eaLnBrk="1" hangingPunct="1"/>
            <a:r>
              <a:rPr lang="en-US" altLang="x-none" dirty="0" err="1">
                <a:latin typeface="Calibri" panose="020F0502020204030204" pitchFamily="34" charset="0"/>
                <a:cs typeface="Calibri" panose="020F0502020204030204" pitchFamily="34" charset="0"/>
              </a:rPr>
              <a:t>Везују</a:t>
            </a:r>
            <a:r>
              <a:rPr lang="en-US" altLang="x-none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x-none" dirty="0" err="1">
                <a:latin typeface="Calibri" panose="020F0502020204030204" pitchFamily="34" charset="0"/>
                <a:cs typeface="Calibri" panose="020F0502020204030204" pitchFamily="34" charset="0"/>
              </a:rPr>
              <a:t>се</a:t>
            </a:r>
            <a:r>
              <a:rPr lang="en-US" altLang="x-none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x-none" dirty="0" err="1">
                <a:latin typeface="Calibri" panose="020F0502020204030204" pitchFamily="34" charset="0"/>
                <a:cs typeface="Calibri" panose="020F0502020204030204" pitchFamily="34" charset="0"/>
              </a:rPr>
              <a:t>за</a:t>
            </a:r>
            <a:r>
              <a:rPr lang="en-US" altLang="x-none" dirty="0">
                <a:latin typeface="Calibri" panose="020F0502020204030204" pitchFamily="34" charset="0"/>
                <a:cs typeface="Calibri" panose="020F0502020204030204" pitchFamily="34" charset="0"/>
              </a:rPr>
              <a:t> 11-</a:t>
            </a:r>
            <a:r>
              <a:rPr lang="el-GR" altLang="x-none" dirty="0">
                <a:latin typeface="Calibri" panose="020F0502020204030204" pitchFamily="34" charset="0"/>
                <a:cs typeface="Calibri" panose="020F0502020204030204" pitchFamily="34" charset="0"/>
              </a:rPr>
              <a:t>β</a:t>
            </a:r>
            <a:r>
              <a:rPr lang="en-US" altLang="x-none" dirty="0" err="1">
                <a:latin typeface="Calibri" panose="020F0502020204030204" pitchFamily="34" charset="0"/>
                <a:cs typeface="Calibri" panose="020F0502020204030204" pitchFamily="34" charset="0"/>
              </a:rPr>
              <a:t>hidroksilazu</a:t>
            </a:r>
            <a:r>
              <a:rPr lang="en-US" altLang="x-none" dirty="0">
                <a:latin typeface="Calibri" panose="020F0502020204030204" pitchFamily="34" charset="0"/>
                <a:cs typeface="Calibri" panose="020F0502020204030204" pitchFamily="34" charset="0"/>
              </a:rPr>
              <a:t> (CYP 11B1, P450</a:t>
            </a:r>
            <a:r>
              <a:rPr lang="en-US" altLang="x-none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11</a:t>
            </a:r>
            <a:r>
              <a:rPr lang="en-US" altLang="x-none" dirty="0">
                <a:latin typeface="Calibri" panose="020F0502020204030204" pitchFamily="34" charset="0"/>
                <a:cs typeface="Calibri" panose="020F0502020204030204" pitchFamily="34" charset="0"/>
              </a:rPr>
              <a:t>) </a:t>
            </a:r>
            <a:r>
              <a:rPr lang="en-US" altLang="x-none" dirty="0" err="1">
                <a:latin typeface="Calibri" panose="020F0502020204030204" pitchFamily="34" charset="0"/>
                <a:cs typeface="Calibri" panose="020F0502020204030204" pitchFamily="34" charset="0"/>
              </a:rPr>
              <a:t>ензими</a:t>
            </a:r>
            <a:r>
              <a:rPr lang="en-US" altLang="x-none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x-none" dirty="0" err="1">
                <a:latin typeface="Calibri" panose="020F0502020204030204" pitchFamily="34" charset="0"/>
                <a:cs typeface="Calibri" panose="020F0502020204030204" pitchFamily="34" charset="0"/>
              </a:rPr>
              <a:t>неопходни</a:t>
            </a:r>
            <a:r>
              <a:rPr lang="en-US" altLang="x-none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x-none" dirty="0" err="1">
                <a:latin typeface="Calibri" panose="020F0502020204030204" pitchFamily="34" charset="0"/>
                <a:cs typeface="Calibri" panose="020F0502020204030204" pitchFamily="34" charset="0"/>
              </a:rPr>
              <a:t>за</a:t>
            </a:r>
            <a:r>
              <a:rPr lang="en-US" altLang="x-none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x-none" dirty="0" err="1">
                <a:latin typeface="Calibri" panose="020F0502020204030204" pitchFamily="34" charset="0"/>
                <a:cs typeface="Calibri" panose="020F0502020204030204" pitchFamily="34" charset="0"/>
              </a:rPr>
              <a:t>синтезу</a:t>
            </a:r>
            <a:r>
              <a:rPr lang="en-US" altLang="x-none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x-none" dirty="0" err="1">
                <a:latin typeface="Calibri" panose="020F0502020204030204" pitchFamily="34" charset="0"/>
                <a:cs typeface="Calibri" panose="020F0502020204030204" pitchFamily="34" charset="0"/>
              </a:rPr>
              <a:t>кортизола</a:t>
            </a:r>
            <a:r>
              <a:rPr lang="en-US" altLang="x-none" dirty="0">
                <a:latin typeface="Calibri" panose="020F0502020204030204" pitchFamily="34" charset="0"/>
                <a:cs typeface="Calibri" panose="020F0502020204030204" pitchFamily="34" charset="0"/>
              </a:rPr>
              <a:t> и </a:t>
            </a:r>
            <a:r>
              <a:rPr lang="en-US" altLang="x-none" dirty="0" err="1">
                <a:latin typeface="Calibri" panose="020F0502020204030204" pitchFamily="34" charset="0"/>
                <a:cs typeface="Calibri" panose="020F0502020204030204" pitchFamily="34" charset="0"/>
              </a:rPr>
              <a:t>алдостерона</a:t>
            </a:r>
            <a:r>
              <a:rPr lang="en-US" altLang="x-none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</p:txBody>
      </p:sp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82"/>
          <a:stretch>
            <a:fillRect/>
          </a:stretch>
        </p:blipFill>
        <p:spPr bwMode="auto">
          <a:xfrm>
            <a:off x="2590800" y="2579688"/>
            <a:ext cx="4897438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3048000" y="2286000"/>
            <a:ext cx="457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x-none" baseline="30000">
                <a:solidFill>
                  <a:srgbClr val="000000"/>
                </a:solidFill>
                <a:ea typeface="msgothic"/>
                <a:cs typeface="msgothic"/>
              </a:rPr>
              <a:t>11</a:t>
            </a:r>
            <a:r>
              <a:rPr lang="en-GB" altLang="x-none">
                <a:solidFill>
                  <a:srgbClr val="000000"/>
                </a:solidFill>
                <a:ea typeface="msgothic"/>
                <a:cs typeface="msgothic"/>
              </a:rPr>
              <a:t>C-M</a:t>
            </a:r>
            <a:r>
              <a:rPr lang="en-US" altLang="x-none">
                <a:solidFill>
                  <a:srgbClr val="000000"/>
                </a:solidFill>
                <a:ea typeface="msgothic"/>
                <a:cs typeface="msgothic"/>
              </a:rPr>
              <a:t>TO</a:t>
            </a:r>
            <a:r>
              <a:rPr lang="en-GB" altLang="x-none">
                <a:solidFill>
                  <a:srgbClr val="000000"/>
                </a:solidFill>
                <a:ea typeface="msgothic"/>
                <a:cs typeface="msgothic"/>
              </a:rPr>
              <a:t> </a:t>
            </a:r>
            <a:r>
              <a:rPr lang="en-US" altLang="x-none">
                <a:solidFill>
                  <a:srgbClr val="000000"/>
                </a:solidFill>
                <a:ea typeface="msgothic"/>
                <a:cs typeface="msgothic"/>
              </a:rPr>
              <a:t>                      </a:t>
            </a:r>
            <a:r>
              <a:rPr lang="en-GB" altLang="x-none" baseline="30000">
                <a:solidFill>
                  <a:srgbClr val="000000"/>
                </a:solidFill>
                <a:ea typeface="msgothic"/>
                <a:cs typeface="msgothic"/>
              </a:rPr>
              <a:t>18</a:t>
            </a:r>
            <a:r>
              <a:rPr lang="en-GB" altLang="x-none">
                <a:solidFill>
                  <a:srgbClr val="000000"/>
                </a:solidFill>
                <a:ea typeface="msgothic"/>
                <a:cs typeface="msgothic"/>
              </a:rPr>
              <a:t>F-FDG </a:t>
            </a:r>
            <a:endParaRPr lang="en-US" altLang="x-none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2773" name="Rectangle 6"/>
          <p:cNvSpPr>
            <a:spLocks noChangeArrowheads="1"/>
          </p:cNvSpPr>
          <p:nvPr/>
        </p:nvSpPr>
        <p:spPr bwMode="auto">
          <a:xfrm>
            <a:off x="7620000" y="2895600"/>
            <a:ext cx="327660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x-none">
                <a:solidFill>
                  <a:srgbClr val="000000"/>
                </a:solidFill>
                <a:ea typeface="msgothic"/>
                <a:cs typeface="msgothic"/>
              </a:rPr>
              <a:t>Adenoma l. sin</a:t>
            </a:r>
            <a:r>
              <a:rPr lang="en-GB" altLang="x-none">
                <a:solidFill>
                  <a:srgbClr val="000000"/>
                </a:solidFill>
                <a:ea typeface="msgothic"/>
                <a:cs typeface="msgothic"/>
              </a:rPr>
              <a:t>, </a:t>
            </a:r>
            <a:endParaRPr lang="en-US" altLang="x-none">
              <a:solidFill>
                <a:srgbClr val="000000"/>
              </a:solidFill>
              <a:ea typeface="msgothic"/>
              <a:cs typeface="msgothic"/>
            </a:endParaRPr>
          </a:p>
          <a:p>
            <a:pPr eaLnBrk="1" hangingPunct="1"/>
            <a:endParaRPr lang="en-US" altLang="x-none">
              <a:solidFill>
                <a:srgbClr val="000000"/>
              </a:solidFill>
              <a:ea typeface="msgothic"/>
              <a:cs typeface="msgothic"/>
            </a:endParaRPr>
          </a:p>
          <a:p>
            <a:pPr eaLnBrk="1" hangingPunct="1"/>
            <a:endParaRPr lang="en-US" altLang="x-none">
              <a:solidFill>
                <a:srgbClr val="000000"/>
              </a:solidFill>
              <a:ea typeface="msgothic"/>
              <a:cs typeface="msgothic"/>
            </a:endParaRPr>
          </a:p>
          <a:p>
            <a:pPr eaLnBrk="1" hangingPunct="1"/>
            <a:endParaRPr lang="en-US" altLang="x-none">
              <a:solidFill>
                <a:srgbClr val="000000"/>
              </a:solidFill>
              <a:ea typeface="msgothic"/>
              <a:cs typeface="msgothic"/>
            </a:endParaRPr>
          </a:p>
          <a:p>
            <a:pPr eaLnBrk="1" hangingPunct="1"/>
            <a:endParaRPr lang="en-US" altLang="x-none">
              <a:solidFill>
                <a:srgbClr val="000000"/>
              </a:solidFill>
              <a:ea typeface="msgothic"/>
              <a:cs typeface="msgothic"/>
            </a:endParaRPr>
          </a:p>
          <a:p>
            <a:pPr eaLnBrk="1" hangingPunct="1"/>
            <a:r>
              <a:rPr lang="en-US" altLang="x-none">
                <a:solidFill>
                  <a:srgbClr val="000000"/>
                </a:solidFill>
                <a:ea typeface="msgothic"/>
                <a:cs typeface="msgothic"/>
              </a:rPr>
              <a:t>Carcinoma l. dex. </a:t>
            </a:r>
          </a:p>
          <a:p>
            <a:pPr eaLnBrk="1" hangingPunct="1"/>
            <a:r>
              <a:rPr lang="en-US" altLang="x-none">
                <a:solidFill>
                  <a:srgbClr val="000000"/>
                </a:solidFill>
                <a:ea typeface="msgothic"/>
                <a:cs typeface="msgothic"/>
              </a:rPr>
              <a:t>Adenoma l.sin.</a:t>
            </a:r>
          </a:p>
          <a:p>
            <a:pPr eaLnBrk="1" hangingPunct="1"/>
            <a:endParaRPr lang="en-US" altLang="x-none">
              <a:solidFill>
                <a:srgbClr val="000000"/>
              </a:solidFill>
            </a:endParaRPr>
          </a:p>
          <a:p>
            <a:pPr eaLnBrk="1" hangingPunct="1"/>
            <a:endParaRPr lang="en-US" altLang="x-none">
              <a:solidFill>
                <a:srgbClr val="000000"/>
              </a:solidFill>
            </a:endParaRPr>
          </a:p>
          <a:p>
            <a:pPr eaLnBrk="1" hangingPunct="1"/>
            <a:endParaRPr lang="en-US" altLang="x-none">
              <a:solidFill>
                <a:srgbClr val="000000"/>
              </a:solidFill>
            </a:endParaRPr>
          </a:p>
          <a:p>
            <a:pPr eaLnBrk="1" hangingPunct="1"/>
            <a:endParaRPr lang="en-US" altLang="x-none">
              <a:solidFill>
                <a:srgbClr val="000000"/>
              </a:solidFill>
            </a:endParaRPr>
          </a:p>
          <a:p>
            <a:pPr eaLnBrk="1" hangingPunct="1"/>
            <a:r>
              <a:rPr lang="en-US" altLang="x-none">
                <a:solidFill>
                  <a:srgbClr val="000000"/>
                </a:solidFill>
              </a:rPr>
              <a:t>Adenoma l. dex.</a:t>
            </a:r>
            <a:endParaRPr lang="en-US" altLang="x-none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2774" name="Title 7"/>
          <p:cNvSpPr>
            <a:spLocks noGrp="1"/>
          </p:cNvSpPr>
          <p:nvPr>
            <p:ph type="title"/>
          </p:nvPr>
        </p:nvSpPr>
        <p:spPr>
          <a:xfrm>
            <a:off x="756356" y="152400"/>
            <a:ext cx="10984088" cy="762000"/>
          </a:xfrm>
        </p:spPr>
        <p:txBody>
          <a:bodyPr>
            <a:normAutofit/>
          </a:bodyPr>
          <a:lstStyle/>
          <a:p>
            <a:pPr algn="ctr"/>
            <a:r>
              <a:rPr lang="sr-Cyrl-RS" altLang="x-none" sz="3200" b="1" dirty="0">
                <a:latin typeface="Calibri" panose="020F0502020204030204" pitchFamily="34" charset="0"/>
                <a:cs typeface="Calibri" panose="020F0502020204030204" pitchFamily="34" charset="0"/>
              </a:rPr>
              <a:t>СЦИНТИГРАФИЈА КОРЕ НАДБУБРЕЖНИХ </a:t>
            </a:r>
            <a:r>
              <a:rPr lang="sr-Cyrl-RS" altLang="x-none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ЖЛЕЗДА - </a:t>
            </a:r>
            <a:r>
              <a:rPr lang="en-US" altLang="x-none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PET </a:t>
            </a:r>
          </a:p>
        </p:txBody>
      </p:sp>
    </p:spTree>
    <p:extLst>
      <p:ext uri="{BB962C8B-B14F-4D97-AF65-F5344CB8AC3E}">
        <p14:creationId xmlns:p14="http://schemas.microsoft.com/office/powerpoint/2010/main" val="135426283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Group 2"/>
          <p:cNvGrpSpPr>
            <a:grpSpLocks/>
          </p:cNvGrpSpPr>
          <p:nvPr/>
        </p:nvGrpSpPr>
        <p:grpSpPr bwMode="auto">
          <a:xfrm>
            <a:off x="2512392" y="4170800"/>
            <a:ext cx="3048000" cy="2280203"/>
            <a:chOff x="1730" y="2345"/>
            <a:chExt cx="2400" cy="2098"/>
          </a:xfrm>
        </p:grpSpPr>
        <p:sp>
          <p:nvSpPr>
            <p:cNvPr id="34862" name="Rectangle 3"/>
            <p:cNvSpPr>
              <a:spLocks noChangeArrowheads="1"/>
            </p:cNvSpPr>
            <p:nvPr/>
          </p:nvSpPr>
          <p:spPr bwMode="auto">
            <a:xfrm>
              <a:off x="1730" y="3794"/>
              <a:ext cx="2400" cy="6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7" tIns="44450" rIns="90487" bIns="4445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GB" altLang="x-none" sz="2000" b="1">
                  <a:solidFill>
                    <a:srgbClr val="262626"/>
                  </a:solidFill>
                  <a:latin typeface="Calibri" panose="020F0502020204030204" pitchFamily="34" charset="0"/>
                </a:rPr>
                <a:t>Meta-iodobenzylguanidine</a:t>
              </a:r>
              <a:br>
                <a:rPr lang="en-GB" altLang="x-none" sz="2000" b="1">
                  <a:solidFill>
                    <a:srgbClr val="262626"/>
                  </a:solidFill>
                  <a:latin typeface="Calibri" panose="020F0502020204030204" pitchFamily="34" charset="0"/>
                </a:rPr>
              </a:br>
              <a:r>
                <a:rPr lang="en-GB" altLang="x-none" sz="2000" b="1">
                  <a:solidFill>
                    <a:srgbClr val="262626"/>
                  </a:solidFill>
                  <a:latin typeface="Calibri" panose="020F0502020204030204" pitchFamily="34" charset="0"/>
                </a:rPr>
                <a:t>(MIBG)</a:t>
              </a:r>
            </a:p>
          </p:txBody>
        </p:sp>
        <p:sp>
          <p:nvSpPr>
            <p:cNvPr id="34863" name="AutoShape 4"/>
            <p:cNvSpPr>
              <a:spLocks noChangeArrowheads="1"/>
            </p:cNvSpPr>
            <p:nvPr/>
          </p:nvSpPr>
          <p:spPr bwMode="auto">
            <a:xfrm rot="16200000" flipH="1">
              <a:off x="2121" y="2846"/>
              <a:ext cx="591" cy="439"/>
            </a:xfrm>
            <a:prstGeom prst="hexagon">
              <a:avLst>
                <a:gd name="adj" fmla="val 33650"/>
                <a:gd name="vf" fmla="val 115470"/>
              </a:avLst>
            </a:prstGeom>
            <a:noFill/>
            <a:ln w="25400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x-none">
                <a:solidFill>
                  <a:srgbClr val="262626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4864" name="Freeform 5"/>
            <p:cNvSpPr>
              <a:spLocks/>
            </p:cNvSpPr>
            <p:nvPr/>
          </p:nvSpPr>
          <p:spPr bwMode="auto">
            <a:xfrm>
              <a:off x="2240" y="2822"/>
              <a:ext cx="168" cy="113"/>
            </a:xfrm>
            <a:custGeom>
              <a:avLst/>
              <a:gdLst>
                <a:gd name="T0" fmla="*/ 0 w 302"/>
                <a:gd name="T1" fmla="*/ 76 h 168"/>
                <a:gd name="T2" fmla="*/ 93 w 302"/>
                <a:gd name="T3" fmla="*/ 0 h 168"/>
                <a:gd name="T4" fmla="*/ 0 60000 65536"/>
                <a:gd name="T5" fmla="*/ 0 60000 65536"/>
                <a:gd name="T6" fmla="*/ 0 w 302"/>
                <a:gd name="T7" fmla="*/ 0 h 168"/>
                <a:gd name="T8" fmla="*/ 302 w 302"/>
                <a:gd name="T9" fmla="*/ 168 h 16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02" h="168">
                  <a:moveTo>
                    <a:pt x="0" y="168"/>
                  </a:moveTo>
                  <a:lnTo>
                    <a:pt x="302" y="0"/>
                  </a:lnTo>
                </a:path>
              </a:pathLst>
            </a:custGeom>
            <a:noFill/>
            <a:ln w="254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x-none"/>
            </a:p>
          </p:txBody>
        </p:sp>
        <p:sp>
          <p:nvSpPr>
            <p:cNvPr id="34865" name="Freeform 6"/>
            <p:cNvSpPr>
              <a:spLocks/>
            </p:cNvSpPr>
            <p:nvPr/>
          </p:nvSpPr>
          <p:spPr bwMode="auto">
            <a:xfrm>
              <a:off x="2240" y="3197"/>
              <a:ext cx="168" cy="113"/>
            </a:xfrm>
            <a:custGeom>
              <a:avLst/>
              <a:gdLst>
                <a:gd name="T0" fmla="*/ 0 w 300"/>
                <a:gd name="T1" fmla="*/ 0 h 167"/>
                <a:gd name="T2" fmla="*/ 94 w 300"/>
                <a:gd name="T3" fmla="*/ 76 h 167"/>
                <a:gd name="T4" fmla="*/ 0 60000 65536"/>
                <a:gd name="T5" fmla="*/ 0 60000 65536"/>
                <a:gd name="T6" fmla="*/ 0 w 300"/>
                <a:gd name="T7" fmla="*/ 0 h 167"/>
                <a:gd name="T8" fmla="*/ 300 w 300"/>
                <a:gd name="T9" fmla="*/ 167 h 16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00" h="167">
                  <a:moveTo>
                    <a:pt x="0" y="0"/>
                  </a:moveTo>
                  <a:lnTo>
                    <a:pt x="300" y="167"/>
                  </a:lnTo>
                </a:path>
              </a:pathLst>
            </a:custGeom>
            <a:noFill/>
            <a:ln w="254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x-none"/>
            </a:p>
          </p:txBody>
        </p:sp>
        <p:sp>
          <p:nvSpPr>
            <p:cNvPr id="34866" name="Line 7"/>
            <p:cNvSpPr>
              <a:spLocks noChangeShapeType="1"/>
            </p:cNvSpPr>
            <p:nvPr/>
          </p:nvSpPr>
          <p:spPr bwMode="auto">
            <a:xfrm flipV="1">
              <a:off x="2602" y="2952"/>
              <a:ext cx="0" cy="227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x-none"/>
            </a:p>
          </p:txBody>
        </p:sp>
        <p:sp>
          <p:nvSpPr>
            <p:cNvPr id="34867" name="Freeform 8"/>
            <p:cNvSpPr>
              <a:spLocks/>
            </p:cNvSpPr>
            <p:nvPr/>
          </p:nvSpPr>
          <p:spPr bwMode="auto">
            <a:xfrm>
              <a:off x="2415" y="3372"/>
              <a:ext cx="1" cy="187"/>
            </a:xfrm>
            <a:custGeom>
              <a:avLst/>
              <a:gdLst>
                <a:gd name="T0" fmla="*/ 1 w 1"/>
                <a:gd name="T1" fmla="*/ 0 h 168"/>
                <a:gd name="T2" fmla="*/ 0 w 1"/>
                <a:gd name="T3" fmla="*/ 208 h 168"/>
                <a:gd name="T4" fmla="*/ 0 60000 65536"/>
                <a:gd name="T5" fmla="*/ 0 60000 65536"/>
                <a:gd name="T6" fmla="*/ 0 w 1"/>
                <a:gd name="T7" fmla="*/ 0 h 168"/>
                <a:gd name="T8" fmla="*/ 1 w 1"/>
                <a:gd name="T9" fmla="*/ 168 h 16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68">
                  <a:moveTo>
                    <a:pt x="1" y="0"/>
                  </a:moveTo>
                  <a:lnTo>
                    <a:pt x="0" y="168"/>
                  </a:lnTo>
                </a:path>
              </a:pathLst>
            </a:custGeom>
            <a:noFill/>
            <a:ln w="254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x-none"/>
            </a:p>
          </p:txBody>
        </p:sp>
        <p:sp>
          <p:nvSpPr>
            <p:cNvPr id="34868" name="Line 9"/>
            <p:cNvSpPr>
              <a:spLocks noChangeShapeType="1"/>
            </p:cNvSpPr>
            <p:nvPr/>
          </p:nvSpPr>
          <p:spPr bwMode="auto">
            <a:xfrm>
              <a:off x="3294" y="2538"/>
              <a:ext cx="0" cy="239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x-none"/>
            </a:p>
          </p:txBody>
        </p:sp>
        <p:sp>
          <p:nvSpPr>
            <p:cNvPr id="34869" name="Line 10"/>
            <p:cNvSpPr>
              <a:spLocks noChangeShapeType="1"/>
            </p:cNvSpPr>
            <p:nvPr/>
          </p:nvSpPr>
          <p:spPr bwMode="auto">
            <a:xfrm>
              <a:off x="3335" y="2538"/>
              <a:ext cx="0" cy="239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x-none"/>
            </a:p>
          </p:txBody>
        </p:sp>
        <p:sp>
          <p:nvSpPr>
            <p:cNvPr id="34870" name="Freeform 11"/>
            <p:cNvSpPr>
              <a:spLocks/>
            </p:cNvSpPr>
            <p:nvPr/>
          </p:nvSpPr>
          <p:spPr bwMode="auto">
            <a:xfrm>
              <a:off x="2642" y="2772"/>
              <a:ext cx="362" cy="148"/>
            </a:xfrm>
            <a:custGeom>
              <a:avLst/>
              <a:gdLst>
                <a:gd name="T0" fmla="*/ 0 w 649"/>
                <a:gd name="T1" fmla="*/ 99 h 219"/>
                <a:gd name="T2" fmla="*/ 125 w 649"/>
                <a:gd name="T3" fmla="*/ 0 h 219"/>
                <a:gd name="T4" fmla="*/ 201 w 649"/>
                <a:gd name="T5" fmla="*/ 61 h 219"/>
                <a:gd name="T6" fmla="*/ 0 60000 65536"/>
                <a:gd name="T7" fmla="*/ 0 60000 65536"/>
                <a:gd name="T8" fmla="*/ 0 60000 65536"/>
                <a:gd name="T9" fmla="*/ 0 w 649"/>
                <a:gd name="T10" fmla="*/ 0 h 219"/>
                <a:gd name="T11" fmla="*/ 649 w 649"/>
                <a:gd name="T12" fmla="*/ 219 h 21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49" h="219">
                  <a:moveTo>
                    <a:pt x="0" y="218"/>
                  </a:moveTo>
                  <a:lnTo>
                    <a:pt x="402" y="0"/>
                  </a:lnTo>
                  <a:lnTo>
                    <a:pt x="648" y="135"/>
                  </a:lnTo>
                </a:path>
              </a:pathLst>
            </a:custGeom>
            <a:noFill/>
            <a:ln w="25400" cap="rnd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x-none"/>
            </a:p>
          </p:txBody>
        </p:sp>
        <p:sp>
          <p:nvSpPr>
            <p:cNvPr id="34871" name="Freeform 12"/>
            <p:cNvSpPr>
              <a:spLocks/>
            </p:cNvSpPr>
            <p:nvPr/>
          </p:nvSpPr>
          <p:spPr bwMode="auto">
            <a:xfrm>
              <a:off x="3143" y="2769"/>
              <a:ext cx="317" cy="116"/>
            </a:xfrm>
            <a:custGeom>
              <a:avLst/>
              <a:gdLst>
                <a:gd name="T0" fmla="*/ 0 w 568"/>
                <a:gd name="T1" fmla="*/ 78 h 171"/>
                <a:gd name="T2" fmla="*/ 96 w 568"/>
                <a:gd name="T3" fmla="*/ 0 h 171"/>
                <a:gd name="T4" fmla="*/ 176 w 568"/>
                <a:gd name="T5" fmla="*/ 66 h 171"/>
                <a:gd name="T6" fmla="*/ 0 60000 65536"/>
                <a:gd name="T7" fmla="*/ 0 60000 65536"/>
                <a:gd name="T8" fmla="*/ 0 60000 65536"/>
                <a:gd name="T9" fmla="*/ 0 w 568"/>
                <a:gd name="T10" fmla="*/ 0 h 171"/>
                <a:gd name="T11" fmla="*/ 568 w 568"/>
                <a:gd name="T12" fmla="*/ 171 h 17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68" h="171">
                  <a:moveTo>
                    <a:pt x="0" y="170"/>
                  </a:moveTo>
                  <a:lnTo>
                    <a:pt x="308" y="0"/>
                  </a:lnTo>
                  <a:lnTo>
                    <a:pt x="567" y="143"/>
                  </a:lnTo>
                </a:path>
              </a:pathLst>
            </a:custGeom>
            <a:noFill/>
            <a:ln w="25400" cap="rnd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x-none"/>
            </a:p>
          </p:txBody>
        </p:sp>
        <p:sp>
          <p:nvSpPr>
            <p:cNvPr id="34872" name="Rectangle 13"/>
            <p:cNvSpPr>
              <a:spLocks noChangeArrowheads="1"/>
            </p:cNvSpPr>
            <p:nvPr/>
          </p:nvSpPr>
          <p:spPr bwMode="auto">
            <a:xfrm>
              <a:off x="2969" y="2835"/>
              <a:ext cx="292" cy="4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3825" tIns="61912" rIns="123825" bIns="61912">
              <a:spAutoFit/>
            </a:bodyPr>
            <a:lstStyle>
              <a:lvl1pPr defTabSz="166687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66687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66687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66687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66687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6668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6668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6668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6668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</a:pPr>
              <a:r>
                <a:rPr lang="en-GB" altLang="x-none" sz="1500" b="1" dirty="0">
                  <a:solidFill>
                    <a:srgbClr val="262626"/>
                  </a:solidFill>
                  <a:latin typeface="Calibri" panose="020F0502020204030204" pitchFamily="34" charset="0"/>
                </a:rPr>
                <a:t>N</a:t>
              </a:r>
              <a:br>
                <a:rPr lang="en-GB" altLang="x-none" sz="1500" b="1" dirty="0">
                  <a:solidFill>
                    <a:srgbClr val="262626"/>
                  </a:solidFill>
                  <a:latin typeface="Calibri" panose="020F0502020204030204" pitchFamily="34" charset="0"/>
                </a:rPr>
              </a:br>
              <a:r>
                <a:rPr lang="en-GB" altLang="x-none" sz="1500" b="1" dirty="0">
                  <a:solidFill>
                    <a:srgbClr val="262626"/>
                  </a:solidFill>
                  <a:latin typeface="Calibri" panose="020F0502020204030204" pitchFamily="34" charset="0"/>
                </a:rPr>
                <a:t>H</a:t>
              </a:r>
            </a:p>
          </p:txBody>
        </p:sp>
        <p:sp>
          <p:nvSpPr>
            <p:cNvPr id="34873" name="Rectangle 14"/>
            <p:cNvSpPr>
              <a:spLocks noChangeArrowheads="1"/>
            </p:cNvSpPr>
            <p:nvPr/>
          </p:nvSpPr>
          <p:spPr bwMode="auto">
            <a:xfrm>
              <a:off x="3142" y="2345"/>
              <a:ext cx="424" cy="2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3825" tIns="61912" rIns="123825" bIns="61912">
              <a:spAutoFit/>
            </a:bodyPr>
            <a:lstStyle>
              <a:lvl1pPr defTabSz="166687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66687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66687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66687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66687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6668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6668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6668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6668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en-GB" altLang="x-none" sz="1500" b="1">
                  <a:solidFill>
                    <a:srgbClr val="262626"/>
                  </a:solidFill>
                  <a:latin typeface="Calibri" panose="020F0502020204030204" pitchFamily="34" charset="0"/>
                </a:rPr>
                <a:t>NH</a:t>
              </a:r>
            </a:p>
          </p:txBody>
        </p:sp>
        <p:sp>
          <p:nvSpPr>
            <p:cNvPr id="34874" name="Rectangle 15"/>
            <p:cNvSpPr>
              <a:spLocks noChangeArrowheads="1"/>
            </p:cNvSpPr>
            <p:nvPr/>
          </p:nvSpPr>
          <p:spPr bwMode="auto">
            <a:xfrm>
              <a:off x="3387" y="2835"/>
              <a:ext cx="468" cy="2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3825" tIns="61912" rIns="123825" bIns="61912">
              <a:spAutoFit/>
            </a:bodyPr>
            <a:lstStyle>
              <a:lvl1pPr defTabSz="166687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66687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66687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66687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66687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6668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6668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6668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6668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en-GB" altLang="x-none" sz="1500" b="1">
                  <a:solidFill>
                    <a:srgbClr val="262626"/>
                  </a:solidFill>
                  <a:latin typeface="Calibri" panose="020F0502020204030204" pitchFamily="34" charset="0"/>
                </a:rPr>
                <a:t>NH</a:t>
              </a:r>
              <a:r>
                <a:rPr lang="en-GB" altLang="x-none" sz="1500" b="1" baseline="-25000">
                  <a:solidFill>
                    <a:srgbClr val="262626"/>
                  </a:solidFill>
                  <a:latin typeface="Calibri" panose="020F0502020204030204" pitchFamily="34" charset="0"/>
                </a:rPr>
                <a:t>2</a:t>
              </a:r>
            </a:p>
          </p:txBody>
        </p:sp>
        <p:sp>
          <p:nvSpPr>
            <p:cNvPr id="34875" name="Rectangle 16"/>
            <p:cNvSpPr>
              <a:spLocks noChangeArrowheads="1"/>
            </p:cNvSpPr>
            <p:nvPr/>
          </p:nvSpPr>
          <p:spPr bwMode="auto">
            <a:xfrm>
              <a:off x="2296" y="3555"/>
              <a:ext cx="237" cy="2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23825" tIns="61912" rIns="123825" bIns="61912">
              <a:spAutoFit/>
            </a:bodyPr>
            <a:lstStyle>
              <a:lvl1pPr defTabSz="166687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66687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66687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66687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66687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6668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6668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6668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6668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80000"/>
                </a:lnSpc>
              </a:pPr>
              <a:r>
                <a:rPr lang="en-GB" altLang="x-none" sz="1500" b="1">
                  <a:solidFill>
                    <a:srgbClr val="262626"/>
                  </a:solidFill>
                  <a:latin typeface="Calibri" panose="020F0502020204030204" pitchFamily="34" charset="0"/>
                </a:rPr>
                <a:t>I</a:t>
              </a:r>
            </a:p>
          </p:txBody>
        </p:sp>
      </p:grpSp>
      <p:grpSp>
        <p:nvGrpSpPr>
          <p:cNvPr id="34819" name="Group 17"/>
          <p:cNvGrpSpPr>
            <a:grpSpLocks/>
          </p:cNvGrpSpPr>
          <p:nvPr/>
        </p:nvGrpSpPr>
        <p:grpSpPr bwMode="auto">
          <a:xfrm>
            <a:off x="409094" y="2140596"/>
            <a:ext cx="2010271" cy="4340032"/>
            <a:chOff x="192" y="864"/>
            <a:chExt cx="1383" cy="3337"/>
          </a:xfrm>
        </p:grpSpPr>
        <p:grpSp>
          <p:nvGrpSpPr>
            <p:cNvPr id="34824" name="Group 18"/>
            <p:cNvGrpSpPr>
              <a:grpSpLocks/>
            </p:cNvGrpSpPr>
            <p:nvPr/>
          </p:nvGrpSpPr>
          <p:grpSpPr bwMode="auto">
            <a:xfrm>
              <a:off x="260" y="864"/>
              <a:ext cx="1315" cy="854"/>
              <a:chOff x="-28" y="1188"/>
              <a:chExt cx="1315" cy="854"/>
            </a:xfrm>
          </p:grpSpPr>
          <p:sp>
            <p:nvSpPr>
              <p:cNvPr id="34851" name="AutoShape 19"/>
              <p:cNvSpPr>
                <a:spLocks noChangeArrowheads="1"/>
              </p:cNvSpPr>
              <p:nvPr/>
            </p:nvSpPr>
            <p:spPr bwMode="auto">
              <a:xfrm rot="16200000" flipH="1">
                <a:off x="328" y="1325"/>
                <a:ext cx="323" cy="241"/>
              </a:xfrm>
              <a:prstGeom prst="hexagon">
                <a:avLst>
                  <a:gd name="adj" fmla="val 33500"/>
                  <a:gd name="vf" fmla="val 115470"/>
                </a:avLst>
              </a:prstGeom>
              <a:noFill/>
              <a:ln w="19050">
                <a:solidFill>
                  <a:schemeClr val="accent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x-none">
                  <a:solidFill>
                    <a:srgbClr val="262626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4852" name="Freeform 20"/>
              <p:cNvSpPr>
                <a:spLocks/>
              </p:cNvSpPr>
              <p:nvPr/>
            </p:nvSpPr>
            <p:spPr bwMode="auto">
              <a:xfrm>
                <a:off x="393" y="1312"/>
                <a:ext cx="92" cy="62"/>
              </a:xfrm>
              <a:custGeom>
                <a:avLst/>
                <a:gdLst>
                  <a:gd name="T0" fmla="*/ 0 w 302"/>
                  <a:gd name="T1" fmla="*/ 23 h 168"/>
                  <a:gd name="T2" fmla="*/ 28 w 302"/>
                  <a:gd name="T3" fmla="*/ 0 h 168"/>
                  <a:gd name="T4" fmla="*/ 0 60000 65536"/>
                  <a:gd name="T5" fmla="*/ 0 60000 65536"/>
                  <a:gd name="T6" fmla="*/ 0 w 302"/>
                  <a:gd name="T7" fmla="*/ 0 h 168"/>
                  <a:gd name="T8" fmla="*/ 302 w 302"/>
                  <a:gd name="T9" fmla="*/ 168 h 16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02" h="168">
                    <a:moveTo>
                      <a:pt x="0" y="168"/>
                    </a:moveTo>
                    <a:lnTo>
                      <a:pt x="302" y="0"/>
                    </a:lnTo>
                  </a:path>
                </a:pathLst>
              </a:custGeom>
              <a:noFill/>
              <a:ln w="19050" cmpd="sng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x-none"/>
              </a:p>
            </p:txBody>
          </p:sp>
          <p:sp>
            <p:nvSpPr>
              <p:cNvPr id="34853" name="Freeform 21"/>
              <p:cNvSpPr>
                <a:spLocks/>
              </p:cNvSpPr>
              <p:nvPr/>
            </p:nvSpPr>
            <p:spPr bwMode="auto">
              <a:xfrm>
                <a:off x="393" y="1517"/>
                <a:ext cx="92" cy="62"/>
              </a:xfrm>
              <a:custGeom>
                <a:avLst/>
                <a:gdLst>
                  <a:gd name="T0" fmla="*/ 0 w 300"/>
                  <a:gd name="T1" fmla="*/ 0 h 167"/>
                  <a:gd name="T2" fmla="*/ 28 w 300"/>
                  <a:gd name="T3" fmla="*/ 23 h 167"/>
                  <a:gd name="T4" fmla="*/ 0 60000 65536"/>
                  <a:gd name="T5" fmla="*/ 0 60000 65536"/>
                  <a:gd name="T6" fmla="*/ 0 w 300"/>
                  <a:gd name="T7" fmla="*/ 0 h 167"/>
                  <a:gd name="T8" fmla="*/ 300 w 300"/>
                  <a:gd name="T9" fmla="*/ 167 h 16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00" h="167">
                    <a:moveTo>
                      <a:pt x="0" y="0"/>
                    </a:moveTo>
                    <a:lnTo>
                      <a:pt x="300" y="167"/>
                    </a:lnTo>
                  </a:path>
                </a:pathLst>
              </a:custGeom>
              <a:noFill/>
              <a:ln w="19050" cmpd="sng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x-none"/>
              </a:p>
            </p:txBody>
          </p:sp>
          <p:sp>
            <p:nvSpPr>
              <p:cNvPr id="34854" name="Line 22"/>
              <p:cNvSpPr>
                <a:spLocks noChangeShapeType="1"/>
              </p:cNvSpPr>
              <p:nvPr/>
            </p:nvSpPr>
            <p:spPr bwMode="auto">
              <a:xfrm flipV="1">
                <a:off x="591" y="1383"/>
                <a:ext cx="0" cy="125"/>
              </a:xfrm>
              <a:prstGeom prst="line">
                <a:avLst/>
              </a:prstGeom>
              <a:noFill/>
              <a:ln w="19050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x-none"/>
              </a:p>
            </p:txBody>
          </p:sp>
          <p:sp>
            <p:nvSpPr>
              <p:cNvPr id="34855" name="Freeform 23"/>
              <p:cNvSpPr>
                <a:spLocks/>
              </p:cNvSpPr>
              <p:nvPr/>
            </p:nvSpPr>
            <p:spPr bwMode="auto">
              <a:xfrm>
                <a:off x="611" y="1283"/>
                <a:ext cx="333" cy="81"/>
              </a:xfrm>
              <a:custGeom>
                <a:avLst/>
                <a:gdLst>
                  <a:gd name="T0" fmla="*/ 0 w 363"/>
                  <a:gd name="T1" fmla="*/ 90 h 73"/>
                  <a:gd name="T2" fmla="*/ 111 w 363"/>
                  <a:gd name="T3" fmla="*/ 0 h 73"/>
                  <a:gd name="T4" fmla="*/ 219 w 363"/>
                  <a:gd name="T5" fmla="*/ 90 h 73"/>
                  <a:gd name="T6" fmla="*/ 305 w 363"/>
                  <a:gd name="T7" fmla="*/ 19 h 7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63"/>
                  <a:gd name="T13" fmla="*/ 0 h 73"/>
                  <a:gd name="T14" fmla="*/ 363 w 363"/>
                  <a:gd name="T15" fmla="*/ 73 h 7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63" h="73">
                    <a:moveTo>
                      <a:pt x="0" y="73"/>
                    </a:moveTo>
                    <a:lnTo>
                      <a:pt x="132" y="0"/>
                    </a:lnTo>
                    <a:lnTo>
                      <a:pt x="261" y="73"/>
                    </a:lnTo>
                    <a:lnTo>
                      <a:pt x="363" y="15"/>
                    </a:lnTo>
                  </a:path>
                </a:pathLst>
              </a:custGeom>
              <a:noFill/>
              <a:ln w="19050" cap="rnd" cmpd="sng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x-none"/>
              </a:p>
            </p:txBody>
          </p:sp>
          <p:sp>
            <p:nvSpPr>
              <p:cNvPr id="34856" name="Rectangle 24"/>
              <p:cNvSpPr>
                <a:spLocks noChangeArrowheads="1"/>
              </p:cNvSpPr>
              <p:nvPr/>
            </p:nvSpPr>
            <p:spPr bwMode="auto">
              <a:xfrm>
                <a:off x="-28" y="1188"/>
                <a:ext cx="403" cy="2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23825" tIns="61912" rIns="123825" bIns="61912">
                <a:spAutoFit/>
              </a:bodyPr>
              <a:lstStyle>
                <a:lvl1pPr defTabSz="16668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defTabSz="16668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defTabSz="16668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defTabSz="16668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defTabSz="16668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defTabSz="1666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defTabSz="1666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defTabSz="1666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defTabSz="1666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eaLnBrk="1" hangingPunct="1">
                  <a:lnSpc>
                    <a:spcPct val="80000"/>
                  </a:lnSpc>
                </a:pPr>
                <a:r>
                  <a:rPr lang="en-GB" altLang="x-none" sz="2000" b="1">
                    <a:solidFill>
                      <a:srgbClr val="262626"/>
                    </a:solidFill>
                    <a:latin typeface="Calibri" panose="020F0502020204030204" pitchFamily="34" charset="0"/>
                  </a:rPr>
                  <a:t>HO</a:t>
                </a:r>
              </a:p>
            </p:txBody>
          </p:sp>
          <p:sp>
            <p:nvSpPr>
              <p:cNvPr id="34857" name="Rectangle 25"/>
              <p:cNvSpPr>
                <a:spLocks noChangeArrowheads="1"/>
              </p:cNvSpPr>
              <p:nvPr/>
            </p:nvSpPr>
            <p:spPr bwMode="auto">
              <a:xfrm>
                <a:off x="828" y="1188"/>
                <a:ext cx="459" cy="2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23825" tIns="61912" rIns="123825" bIns="61912">
                <a:spAutoFit/>
              </a:bodyPr>
              <a:lstStyle>
                <a:lvl1pPr defTabSz="16668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defTabSz="16668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defTabSz="16668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defTabSz="16668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defTabSz="16668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defTabSz="1666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defTabSz="1666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defTabSz="1666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defTabSz="1666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eaLnBrk="1" hangingPunct="1">
                  <a:lnSpc>
                    <a:spcPct val="80000"/>
                  </a:lnSpc>
                </a:pPr>
                <a:r>
                  <a:rPr lang="en-GB" altLang="x-none" sz="2000" b="1">
                    <a:solidFill>
                      <a:srgbClr val="262626"/>
                    </a:solidFill>
                    <a:latin typeface="Calibri" panose="020F0502020204030204" pitchFamily="34" charset="0"/>
                  </a:rPr>
                  <a:t>NH</a:t>
                </a:r>
                <a:r>
                  <a:rPr lang="en-GB" altLang="x-none" sz="2000" b="1" baseline="-25000">
                    <a:solidFill>
                      <a:srgbClr val="262626"/>
                    </a:solidFill>
                    <a:latin typeface="Calibri" panose="020F0502020204030204" pitchFamily="34" charset="0"/>
                  </a:rPr>
                  <a:t>2</a:t>
                </a:r>
              </a:p>
            </p:txBody>
          </p:sp>
          <p:sp>
            <p:nvSpPr>
              <p:cNvPr id="34858" name="Rectangle 26"/>
              <p:cNvSpPr>
                <a:spLocks noChangeArrowheads="1"/>
              </p:cNvSpPr>
              <p:nvPr/>
            </p:nvSpPr>
            <p:spPr bwMode="auto">
              <a:xfrm>
                <a:off x="103" y="1709"/>
                <a:ext cx="976" cy="3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23825" tIns="61912" rIns="123825" bIns="61912">
                <a:spAutoFit/>
              </a:bodyPr>
              <a:lstStyle>
                <a:lvl1pPr defTabSz="16668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defTabSz="16668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defTabSz="16668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defTabSz="16668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defTabSz="16668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defTabSz="1666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defTabSz="1666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defTabSz="1666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defTabSz="1666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eaLnBrk="1" hangingPunct="1"/>
                <a:r>
                  <a:rPr lang="en-GB" altLang="x-none" sz="2000" b="1">
                    <a:solidFill>
                      <a:srgbClr val="262626"/>
                    </a:solidFill>
                    <a:latin typeface="Calibri" panose="020F0502020204030204" pitchFamily="34" charset="0"/>
                  </a:rPr>
                  <a:t>Adrenaline</a:t>
                </a:r>
              </a:p>
            </p:txBody>
          </p:sp>
          <p:sp>
            <p:nvSpPr>
              <p:cNvPr id="34859" name="Freeform 27"/>
              <p:cNvSpPr>
                <a:spLocks/>
              </p:cNvSpPr>
              <p:nvPr/>
            </p:nvSpPr>
            <p:spPr bwMode="auto">
              <a:xfrm>
                <a:off x="288" y="1528"/>
                <a:ext cx="85" cy="56"/>
              </a:xfrm>
              <a:custGeom>
                <a:avLst/>
                <a:gdLst>
                  <a:gd name="T0" fmla="*/ 0 w 92"/>
                  <a:gd name="T1" fmla="*/ 63 h 50"/>
                  <a:gd name="T2" fmla="*/ 79 w 92"/>
                  <a:gd name="T3" fmla="*/ 0 h 50"/>
                  <a:gd name="T4" fmla="*/ 0 60000 65536"/>
                  <a:gd name="T5" fmla="*/ 0 60000 65536"/>
                  <a:gd name="T6" fmla="*/ 0 w 92"/>
                  <a:gd name="T7" fmla="*/ 0 h 50"/>
                  <a:gd name="T8" fmla="*/ 92 w 92"/>
                  <a:gd name="T9" fmla="*/ 50 h 5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92" h="50">
                    <a:moveTo>
                      <a:pt x="0" y="50"/>
                    </a:moveTo>
                    <a:lnTo>
                      <a:pt x="92" y="0"/>
                    </a:lnTo>
                  </a:path>
                </a:pathLst>
              </a:custGeom>
              <a:noFill/>
              <a:ln w="19050" cap="rnd" cmpd="sng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x-none"/>
              </a:p>
            </p:txBody>
          </p:sp>
          <p:sp>
            <p:nvSpPr>
              <p:cNvPr id="34860" name="Freeform 28"/>
              <p:cNvSpPr>
                <a:spLocks/>
              </p:cNvSpPr>
              <p:nvPr/>
            </p:nvSpPr>
            <p:spPr bwMode="auto">
              <a:xfrm flipV="1">
                <a:off x="288" y="1307"/>
                <a:ext cx="85" cy="56"/>
              </a:xfrm>
              <a:custGeom>
                <a:avLst/>
                <a:gdLst>
                  <a:gd name="T0" fmla="*/ 0 w 92"/>
                  <a:gd name="T1" fmla="*/ 63 h 50"/>
                  <a:gd name="T2" fmla="*/ 79 w 92"/>
                  <a:gd name="T3" fmla="*/ 0 h 50"/>
                  <a:gd name="T4" fmla="*/ 0 60000 65536"/>
                  <a:gd name="T5" fmla="*/ 0 60000 65536"/>
                  <a:gd name="T6" fmla="*/ 0 w 92"/>
                  <a:gd name="T7" fmla="*/ 0 h 50"/>
                  <a:gd name="T8" fmla="*/ 92 w 92"/>
                  <a:gd name="T9" fmla="*/ 50 h 5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92" h="50">
                    <a:moveTo>
                      <a:pt x="0" y="50"/>
                    </a:moveTo>
                    <a:lnTo>
                      <a:pt x="92" y="0"/>
                    </a:lnTo>
                  </a:path>
                </a:pathLst>
              </a:custGeom>
              <a:noFill/>
              <a:ln w="19050" cap="rnd" cmpd="sng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x-none"/>
              </a:p>
            </p:txBody>
          </p:sp>
          <p:sp>
            <p:nvSpPr>
              <p:cNvPr id="34861" name="Rectangle 29"/>
              <p:cNvSpPr>
                <a:spLocks noChangeArrowheads="1"/>
              </p:cNvSpPr>
              <p:nvPr/>
            </p:nvSpPr>
            <p:spPr bwMode="auto">
              <a:xfrm>
                <a:off x="-28" y="1527"/>
                <a:ext cx="403" cy="2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23825" tIns="61912" rIns="123825" bIns="61912">
                <a:spAutoFit/>
              </a:bodyPr>
              <a:lstStyle>
                <a:lvl1pPr defTabSz="16668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defTabSz="16668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defTabSz="16668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defTabSz="16668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defTabSz="16668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defTabSz="1666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defTabSz="1666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defTabSz="1666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defTabSz="1666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eaLnBrk="1" hangingPunct="1">
                  <a:lnSpc>
                    <a:spcPct val="80000"/>
                  </a:lnSpc>
                </a:pPr>
                <a:r>
                  <a:rPr lang="en-GB" altLang="x-none" sz="2000" b="1">
                    <a:solidFill>
                      <a:srgbClr val="262626"/>
                    </a:solidFill>
                    <a:latin typeface="Calibri" panose="020F0502020204030204" pitchFamily="34" charset="0"/>
                  </a:rPr>
                  <a:t>HO</a:t>
                </a:r>
              </a:p>
            </p:txBody>
          </p:sp>
        </p:grpSp>
        <p:sp>
          <p:nvSpPr>
            <p:cNvPr id="34825" name="Rectangle 30"/>
            <p:cNvSpPr>
              <a:spLocks noChangeArrowheads="1"/>
            </p:cNvSpPr>
            <p:nvPr/>
          </p:nvSpPr>
          <p:spPr bwMode="auto">
            <a:xfrm>
              <a:off x="196" y="2640"/>
              <a:ext cx="1226" cy="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23825" tIns="61912" rIns="123825" bIns="61912">
              <a:spAutoFit/>
            </a:bodyPr>
            <a:lstStyle>
              <a:lvl1pPr defTabSz="166687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166687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166687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166687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166687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16668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16668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16668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16668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GB" altLang="x-none" sz="2000" b="1" dirty="0">
                  <a:solidFill>
                    <a:srgbClr val="262626"/>
                  </a:solidFill>
                  <a:latin typeface="Calibri" panose="020F0502020204030204" pitchFamily="34" charset="0"/>
                </a:rPr>
                <a:t>Noradrenaline</a:t>
              </a:r>
            </a:p>
          </p:txBody>
        </p:sp>
        <p:grpSp>
          <p:nvGrpSpPr>
            <p:cNvPr id="34826" name="Group 31"/>
            <p:cNvGrpSpPr>
              <a:grpSpLocks/>
            </p:cNvGrpSpPr>
            <p:nvPr/>
          </p:nvGrpSpPr>
          <p:grpSpPr bwMode="auto">
            <a:xfrm>
              <a:off x="200" y="1872"/>
              <a:ext cx="1314" cy="856"/>
              <a:chOff x="4447" y="960"/>
              <a:chExt cx="1314" cy="856"/>
            </a:xfrm>
          </p:grpSpPr>
          <p:sp>
            <p:nvSpPr>
              <p:cNvPr id="34839" name="AutoShape 32"/>
              <p:cNvSpPr>
                <a:spLocks noChangeArrowheads="1"/>
              </p:cNvSpPr>
              <p:nvPr/>
            </p:nvSpPr>
            <p:spPr bwMode="auto">
              <a:xfrm rot="16200000" flipH="1">
                <a:off x="4801" y="1331"/>
                <a:ext cx="323" cy="240"/>
              </a:xfrm>
              <a:prstGeom prst="hexagon">
                <a:avLst>
                  <a:gd name="adj" fmla="val 33640"/>
                  <a:gd name="vf" fmla="val 115470"/>
                </a:avLst>
              </a:prstGeom>
              <a:noFill/>
              <a:ln w="19050">
                <a:solidFill>
                  <a:schemeClr val="accent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x-none">
                  <a:solidFill>
                    <a:srgbClr val="262626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4840" name="Freeform 33"/>
              <p:cNvSpPr>
                <a:spLocks/>
              </p:cNvSpPr>
              <p:nvPr/>
            </p:nvSpPr>
            <p:spPr bwMode="auto">
              <a:xfrm>
                <a:off x="4867" y="1317"/>
                <a:ext cx="91" cy="62"/>
              </a:xfrm>
              <a:custGeom>
                <a:avLst/>
                <a:gdLst>
                  <a:gd name="T0" fmla="*/ 0 w 302"/>
                  <a:gd name="T1" fmla="*/ 23 h 168"/>
                  <a:gd name="T2" fmla="*/ 27 w 302"/>
                  <a:gd name="T3" fmla="*/ 0 h 168"/>
                  <a:gd name="T4" fmla="*/ 0 60000 65536"/>
                  <a:gd name="T5" fmla="*/ 0 60000 65536"/>
                  <a:gd name="T6" fmla="*/ 0 w 302"/>
                  <a:gd name="T7" fmla="*/ 0 h 168"/>
                  <a:gd name="T8" fmla="*/ 302 w 302"/>
                  <a:gd name="T9" fmla="*/ 168 h 16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02" h="168">
                    <a:moveTo>
                      <a:pt x="0" y="168"/>
                    </a:moveTo>
                    <a:lnTo>
                      <a:pt x="302" y="0"/>
                    </a:lnTo>
                  </a:path>
                </a:pathLst>
              </a:custGeom>
              <a:noFill/>
              <a:ln w="19050" cmpd="sng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x-none"/>
              </a:p>
            </p:txBody>
          </p:sp>
          <p:sp>
            <p:nvSpPr>
              <p:cNvPr id="34841" name="Freeform 34"/>
              <p:cNvSpPr>
                <a:spLocks/>
              </p:cNvSpPr>
              <p:nvPr/>
            </p:nvSpPr>
            <p:spPr bwMode="auto">
              <a:xfrm>
                <a:off x="4867" y="1522"/>
                <a:ext cx="91" cy="62"/>
              </a:xfrm>
              <a:custGeom>
                <a:avLst/>
                <a:gdLst>
                  <a:gd name="T0" fmla="*/ 0 w 300"/>
                  <a:gd name="T1" fmla="*/ 0 h 167"/>
                  <a:gd name="T2" fmla="*/ 28 w 300"/>
                  <a:gd name="T3" fmla="*/ 23 h 167"/>
                  <a:gd name="T4" fmla="*/ 0 60000 65536"/>
                  <a:gd name="T5" fmla="*/ 0 60000 65536"/>
                  <a:gd name="T6" fmla="*/ 0 w 300"/>
                  <a:gd name="T7" fmla="*/ 0 h 167"/>
                  <a:gd name="T8" fmla="*/ 300 w 300"/>
                  <a:gd name="T9" fmla="*/ 167 h 16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00" h="167">
                    <a:moveTo>
                      <a:pt x="0" y="0"/>
                    </a:moveTo>
                    <a:lnTo>
                      <a:pt x="300" y="167"/>
                    </a:lnTo>
                  </a:path>
                </a:pathLst>
              </a:custGeom>
              <a:noFill/>
              <a:ln w="19050" cmpd="sng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x-none"/>
              </a:p>
            </p:txBody>
          </p:sp>
          <p:sp>
            <p:nvSpPr>
              <p:cNvPr id="34842" name="Line 35"/>
              <p:cNvSpPr>
                <a:spLocks noChangeShapeType="1"/>
              </p:cNvSpPr>
              <p:nvPr/>
            </p:nvSpPr>
            <p:spPr bwMode="auto">
              <a:xfrm flipV="1">
                <a:off x="5065" y="1388"/>
                <a:ext cx="0" cy="125"/>
              </a:xfrm>
              <a:prstGeom prst="line">
                <a:avLst/>
              </a:prstGeom>
              <a:noFill/>
              <a:ln w="19050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x-none"/>
              </a:p>
            </p:txBody>
          </p:sp>
          <p:sp>
            <p:nvSpPr>
              <p:cNvPr id="34843" name="Freeform 36"/>
              <p:cNvSpPr>
                <a:spLocks/>
              </p:cNvSpPr>
              <p:nvPr/>
            </p:nvSpPr>
            <p:spPr bwMode="auto">
              <a:xfrm>
                <a:off x="5084" y="1288"/>
                <a:ext cx="334" cy="81"/>
              </a:xfrm>
              <a:custGeom>
                <a:avLst/>
                <a:gdLst>
                  <a:gd name="T0" fmla="*/ 0 w 363"/>
                  <a:gd name="T1" fmla="*/ 90 h 73"/>
                  <a:gd name="T2" fmla="*/ 111 w 363"/>
                  <a:gd name="T3" fmla="*/ 0 h 73"/>
                  <a:gd name="T4" fmla="*/ 221 w 363"/>
                  <a:gd name="T5" fmla="*/ 90 h 73"/>
                  <a:gd name="T6" fmla="*/ 307 w 363"/>
                  <a:gd name="T7" fmla="*/ 19 h 7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63"/>
                  <a:gd name="T13" fmla="*/ 0 h 73"/>
                  <a:gd name="T14" fmla="*/ 363 w 363"/>
                  <a:gd name="T15" fmla="*/ 73 h 7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63" h="73">
                    <a:moveTo>
                      <a:pt x="0" y="73"/>
                    </a:moveTo>
                    <a:lnTo>
                      <a:pt x="132" y="0"/>
                    </a:lnTo>
                    <a:lnTo>
                      <a:pt x="261" y="73"/>
                    </a:lnTo>
                    <a:lnTo>
                      <a:pt x="363" y="15"/>
                    </a:lnTo>
                  </a:path>
                </a:pathLst>
              </a:custGeom>
              <a:noFill/>
              <a:ln w="19050" cap="rnd" cmpd="sng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x-none"/>
              </a:p>
            </p:txBody>
          </p:sp>
          <p:sp>
            <p:nvSpPr>
              <p:cNvPr id="34844" name="Rectangle 37"/>
              <p:cNvSpPr>
                <a:spLocks noChangeArrowheads="1"/>
              </p:cNvSpPr>
              <p:nvPr/>
            </p:nvSpPr>
            <p:spPr bwMode="auto">
              <a:xfrm>
                <a:off x="4447" y="1193"/>
                <a:ext cx="403" cy="2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23825" tIns="61912" rIns="123825" bIns="61912">
                <a:spAutoFit/>
              </a:bodyPr>
              <a:lstStyle>
                <a:lvl1pPr defTabSz="16668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defTabSz="16668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defTabSz="16668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defTabSz="16668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defTabSz="16668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defTabSz="1666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defTabSz="1666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defTabSz="1666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defTabSz="1666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eaLnBrk="1" hangingPunct="1">
                  <a:lnSpc>
                    <a:spcPct val="80000"/>
                  </a:lnSpc>
                </a:pPr>
                <a:r>
                  <a:rPr lang="en-GB" altLang="x-none" sz="2000" b="1">
                    <a:solidFill>
                      <a:srgbClr val="262626"/>
                    </a:solidFill>
                    <a:latin typeface="Calibri" panose="020F0502020204030204" pitchFamily="34" charset="0"/>
                  </a:rPr>
                  <a:t>HO</a:t>
                </a:r>
              </a:p>
            </p:txBody>
          </p:sp>
          <p:sp>
            <p:nvSpPr>
              <p:cNvPr id="34845" name="Rectangle 38"/>
              <p:cNvSpPr>
                <a:spLocks noChangeArrowheads="1"/>
              </p:cNvSpPr>
              <p:nvPr/>
            </p:nvSpPr>
            <p:spPr bwMode="auto">
              <a:xfrm>
                <a:off x="5302" y="1193"/>
                <a:ext cx="459" cy="2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23825" tIns="61912" rIns="123825" bIns="61912">
                <a:spAutoFit/>
              </a:bodyPr>
              <a:lstStyle>
                <a:lvl1pPr defTabSz="16668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defTabSz="16668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defTabSz="16668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defTabSz="16668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defTabSz="16668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defTabSz="1666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defTabSz="1666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defTabSz="1666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defTabSz="1666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eaLnBrk="1" hangingPunct="1">
                  <a:lnSpc>
                    <a:spcPct val="80000"/>
                  </a:lnSpc>
                </a:pPr>
                <a:r>
                  <a:rPr lang="en-GB" altLang="x-none" sz="2000" b="1">
                    <a:solidFill>
                      <a:srgbClr val="262626"/>
                    </a:solidFill>
                    <a:latin typeface="Calibri" panose="020F0502020204030204" pitchFamily="34" charset="0"/>
                  </a:rPr>
                  <a:t>NH</a:t>
                </a:r>
                <a:r>
                  <a:rPr lang="en-GB" altLang="x-none" sz="2000" b="1" baseline="-25000">
                    <a:solidFill>
                      <a:srgbClr val="262626"/>
                    </a:solidFill>
                    <a:latin typeface="Calibri" panose="020F0502020204030204" pitchFamily="34" charset="0"/>
                  </a:rPr>
                  <a:t>2</a:t>
                </a:r>
              </a:p>
            </p:txBody>
          </p:sp>
          <p:sp>
            <p:nvSpPr>
              <p:cNvPr id="34846" name="Freeform 39"/>
              <p:cNvSpPr>
                <a:spLocks/>
              </p:cNvSpPr>
              <p:nvPr/>
            </p:nvSpPr>
            <p:spPr bwMode="auto">
              <a:xfrm>
                <a:off x="4762" y="1533"/>
                <a:ext cx="84" cy="56"/>
              </a:xfrm>
              <a:custGeom>
                <a:avLst/>
                <a:gdLst>
                  <a:gd name="T0" fmla="*/ 0 w 92"/>
                  <a:gd name="T1" fmla="*/ 63 h 50"/>
                  <a:gd name="T2" fmla="*/ 77 w 92"/>
                  <a:gd name="T3" fmla="*/ 0 h 50"/>
                  <a:gd name="T4" fmla="*/ 0 60000 65536"/>
                  <a:gd name="T5" fmla="*/ 0 60000 65536"/>
                  <a:gd name="T6" fmla="*/ 0 w 92"/>
                  <a:gd name="T7" fmla="*/ 0 h 50"/>
                  <a:gd name="T8" fmla="*/ 92 w 92"/>
                  <a:gd name="T9" fmla="*/ 50 h 5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92" h="50">
                    <a:moveTo>
                      <a:pt x="0" y="50"/>
                    </a:moveTo>
                    <a:lnTo>
                      <a:pt x="92" y="0"/>
                    </a:lnTo>
                  </a:path>
                </a:pathLst>
              </a:custGeom>
              <a:noFill/>
              <a:ln w="19050" cap="rnd" cmpd="sng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x-none"/>
              </a:p>
            </p:txBody>
          </p:sp>
          <p:sp>
            <p:nvSpPr>
              <p:cNvPr id="34847" name="Freeform 40"/>
              <p:cNvSpPr>
                <a:spLocks/>
              </p:cNvSpPr>
              <p:nvPr/>
            </p:nvSpPr>
            <p:spPr bwMode="auto">
              <a:xfrm flipV="1">
                <a:off x="4762" y="1312"/>
                <a:ext cx="84" cy="56"/>
              </a:xfrm>
              <a:custGeom>
                <a:avLst/>
                <a:gdLst>
                  <a:gd name="T0" fmla="*/ 0 w 92"/>
                  <a:gd name="T1" fmla="*/ 63 h 50"/>
                  <a:gd name="T2" fmla="*/ 77 w 92"/>
                  <a:gd name="T3" fmla="*/ 0 h 50"/>
                  <a:gd name="T4" fmla="*/ 0 60000 65536"/>
                  <a:gd name="T5" fmla="*/ 0 60000 65536"/>
                  <a:gd name="T6" fmla="*/ 0 w 92"/>
                  <a:gd name="T7" fmla="*/ 0 h 50"/>
                  <a:gd name="T8" fmla="*/ 92 w 92"/>
                  <a:gd name="T9" fmla="*/ 50 h 5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92" h="50">
                    <a:moveTo>
                      <a:pt x="0" y="50"/>
                    </a:moveTo>
                    <a:lnTo>
                      <a:pt x="92" y="0"/>
                    </a:lnTo>
                  </a:path>
                </a:pathLst>
              </a:custGeom>
              <a:noFill/>
              <a:ln w="19050" cap="rnd" cmpd="sng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x-none"/>
              </a:p>
            </p:txBody>
          </p:sp>
          <p:sp>
            <p:nvSpPr>
              <p:cNvPr id="34848" name="Rectangle 41"/>
              <p:cNvSpPr>
                <a:spLocks noChangeArrowheads="1"/>
              </p:cNvSpPr>
              <p:nvPr/>
            </p:nvSpPr>
            <p:spPr bwMode="auto">
              <a:xfrm>
                <a:off x="4447" y="1531"/>
                <a:ext cx="403" cy="2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23825" tIns="61912" rIns="123825" bIns="61912">
                <a:spAutoFit/>
              </a:bodyPr>
              <a:lstStyle>
                <a:lvl1pPr defTabSz="16668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defTabSz="16668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defTabSz="16668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defTabSz="16668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defTabSz="16668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defTabSz="1666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defTabSz="1666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defTabSz="1666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defTabSz="1666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eaLnBrk="1" hangingPunct="1">
                  <a:lnSpc>
                    <a:spcPct val="80000"/>
                  </a:lnSpc>
                </a:pPr>
                <a:r>
                  <a:rPr lang="en-GB" altLang="x-none" sz="2000" b="1">
                    <a:solidFill>
                      <a:srgbClr val="262626"/>
                    </a:solidFill>
                    <a:latin typeface="Calibri" panose="020F0502020204030204" pitchFamily="34" charset="0"/>
                  </a:rPr>
                  <a:t>HO</a:t>
                </a:r>
              </a:p>
            </p:txBody>
          </p:sp>
          <p:sp>
            <p:nvSpPr>
              <p:cNvPr id="34849" name="Line 42"/>
              <p:cNvSpPr>
                <a:spLocks noChangeShapeType="1"/>
              </p:cNvSpPr>
              <p:nvPr/>
            </p:nvSpPr>
            <p:spPr bwMode="auto">
              <a:xfrm flipV="1">
                <a:off x="5207" y="1116"/>
                <a:ext cx="0" cy="173"/>
              </a:xfrm>
              <a:prstGeom prst="line">
                <a:avLst/>
              </a:prstGeom>
              <a:noFill/>
              <a:ln w="19050">
                <a:solidFill>
                  <a:schemeClr val="accent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x-none"/>
              </a:p>
            </p:txBody>
          </p:sp>
          <p:sp>
            <p:nvSpPr>
              <p:cNvPr id="34850" name="Rectangle 43"/>
              <p:cNvSpPr>
                <a:spLocks noChangeArrowheads="1"/>
              </p:cNvSpPr>
              <p:nvPr/>
            </p:nvSpPr>
            <p:spPr bwMode="auto">
              <a:xfrm>
                <a:off x="5004" y="960"/>
                <a:ext cx="403" cy="2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23825" tIns="61912" rIns="123825" bIns="61912">
                <a:spAutoFit/>
              </a:bodyPr>
              <a:lstStyle>
                <a:lvl1pPr defTabSz="16668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defTabSz="16668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defTabSz="16668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defTabSz="16668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defTabSz="16668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defTabSz="1666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defTabSz="1666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defTabSz="1666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defTabSz="1666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eaLnBrk="1" hangingPunct="1">
                  <a:lnSpc>
                    <a:spcPct val="80000"/>
                  </a:lnSpc>
                </a:pPr>
                <a:r>
                  <a:rPr lang="en-GB" altLang="x-none" sz="2000" b="1">
                    <a:solidFill>
                      <a:srgbClr val="262626"/>
                    </a:solidFill>
                    <a:latin typeface="Calibri" panose="020F0502020204030204" pitchFamily="34" charset="0"/>
                  </a:rPr>
                  <a:t>OH</a:t>
                </a:r>
              </a:p>
            </p:txBody>
          </p:sp>
        </p:grpSp>
        <p:grpSp>
          <p:nvGrpSpPr>
            <p:cNvPr id="34827" name="Group 44"/>
            <p:cNvGrpSpPr>
              <a:grpSpLocks/>
            </p:cNvGrpSpPr>
            <p:nvPr/>
          </p:nvGrpSpPr>
          <p:grpSpPr bwMode="auto">
            <a:xfrm>
              <a:off x="192" y="3168"/>
              <a:ext cx="1246" cy="1033"/>
              <a:chOff x="4464" y="3264"/>
              <a:chExt cx="1246" cy="1033"/>
            </a:xfrm>
          </p:grpSpPr>
          <p:sp>
            <p:nvSpPr>
              <p:cNvPr id="34828" name="Rectangle 45"/>
              <p:cNvSpPr>
                <a:spLocks noChangeArrowheads="1"/>
              </p:cNvSpPr>
              <p:nvPr/>
            </p:nvSpPr>
            <p:spPr bwMode="auto">
              <a:xfrm>
                <a:off x="4586" y="3991"/>
                <a:ext cx="1124" cy="3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487" tIns="44450" rIns="90487" bIns="4445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GB" altLang="x-none" sz="2000" b="1" dirty="0" err="1">
                    <a:solidFill>
                      <a:srgbClr val="262626"/>
                    </a:solidFill>
                    <a:latin typeface="Calibri" panose="020F0502020204030204" pitchFamily="34" charset="0"/>
                  </a:rPr>
                  <a:t>Guanethidine</a:t>
                </a:r>
                <a:endParaRPr lang="en-GB" altLang="x-none" sz="2000" b="1" dirty="0">
                  <a:solidFill>
                    <a:srgbClr val="262626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4829" name="Line 46"/>
              <p:cNvSpPr>
                <a:spLocks noChangeShapeType="1"/>
              </p:cNvSpPr>
              <p:nvPr/>
            </p:nvSpPr>
            <p:spPr bwMode="auto">
              <a:xfrm>
                <a:off x="5293" y="3598"/>
                <a:ext cx="0" cy="142"/>
              </a:xfrm>
              <a:prstGeom prst="line">
                <a:avLst/>
              </a:prstGeom>
              <a:noFill/>
              <a:ln w="19050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x-none"/>
              </a:p>
            </p:txBody>
          </p:sp>
          <p:sp>
            <p:nvSpPr>
              <p:cNvPr id="34830" name="Freeform 47"/>
              <p:cNvSpPr>
                <a:spLocks/>
              </p:cNvSpPr>
              <p:nvPr/>
            </p:nvSpPr>
            <p:spPr bwMode="auto">
              <a:xfrm>
                <a:off x="4800" y="3525"/>
                <a:ext cx="323" cy="79"/>
              </a:xfrm>
              <a:custGeom>
                <a:avLst/>
                <a:gdLst>
                  <a:gd name="T0" fmla="*/ 0 w 351"/>
                  <a:gd name="T1" fmla="*/ 88 h 71"/>
                  <a:gd name="T2" fmla="*/ 111 w 351"/>
                  <a:gd name="T3" fmla="*/ 0 h 71"/>
                  <a:gd name="T4" fmla="*/ 223 w 351"/>
                  <a:gd name="T5" fmla="*/ 88 h 71"/>
                  <a:gd name="T6" fmla="*/ 297 w 351"/>
                  <a:gd name="T7" fmla="*/ 30 h 7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51"/>
                  <a:gd name="T13" fmla="*/ 0 h 71"/>
                  <a:gd name="T14" fmla="*/ 351 w 351"/>
                  <a:gd name="T15" fmla="*/ 71 h 7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51" h="71">
                    <a:moveTo>
                      <a:pt x="0" y="71"/>
                    </a:moveTo>
                    <a:lnTo>
                      <a:pt x="132" y="0"/>
                    </a:lnTo>
                    <a:lnTo>
                      <a:pt x="263" y="71"/>
                    </a:lnTo>
                    <a:lnTo>
                      <a:pt x="351" y="24"/>
                    </a:lnTo>
                  </a:path>
                </a:pathLst>
              </a:custGeom>
              <a:noFill/>
              <a:ln w="19050" cap="flat" cmpd="sng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x-none"/>
              </a:p>
            </p:txBody>
          </p:sp>
          <p:sp>
            <p:nvSpPr>
              <p:cNvPr id="34831" name="Freeform 48"/>
              <p:cNvSpPr>
                <a:spLocks/>
              </p:cNvSpPr>
              <p:nvPr/>
            </p:nvSpPr>
            <p:spPr bwMode="auto">
              <a:xfrm>
                <a:off x="5202" y="3547"/>
                <a:ext cx="158" cy="57"/>
              </a:xfrm>
              <a:custGeom>
                <a:avLst/>
                <a:gdLst>
                  <a:gd name="T0" fmla="*/ 0 w 172"/>
                  <a:gd name="T1" fmla="*/ 0 h 51"/>
                  <a:gd name="T2" fmla="*/ 74 w 172"/>
                  <a:gd name="T3" fmla="*/ 64 h 51"/>
                  <a:gd name="T4" fmla="*/ 145 w 172"/>
                  <a:gd name="T5" fmla="*/ 8 h 51"/>
                  <a:gd name="T6" fmla="*/ 0 60000 65536"/>
                  <a:gd name="T7" fmla="*/ 0 60000 65536"/>
                  <a:gd name="T8" fmla="*/ 0 60000 65536"/>
                  <a:gd name="T9" fmla="*/ 0 w 172"/>
                  <a:gd name="T10" fmla="*/ 0 h 51"/>
                  <a:gd name="T11" fmla="*/ 172 w 172"/>
                  <a:gd name="T12" fmla="*/ 51 h 5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72" h="51">
                    <a:moveTo>
                      <a:pt x="0" y="0"/>
                    </a:moveTo>
                    <a:lnTo>
                      <a:pt x="88" y="51"/>
                    </a:lnTo>
                    <a:lnTo>
                      <a:pt x="172" y="6"/>
                    </a:lnTo>
                  </a:path>
                </a:pathLst>
              </a:custGeom>
              <a:noFill/>
              <a:ln w="19050" cap="rnd" cmpd="sng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x-none"/>
              </a:p>
            </p:txBody>
          </p:sp>
          <p:sp>
            <p:nvSpPr>
              <p:cNvPr id="34832" name="AutoShape 49"/>
              <p:cNvSpPr>
                <a:spLocks noChangeArrowheads="1"/>
              </p:cNvSpPr>
              <p:nvPr/>
            </p:nvSpPr>
            <p:spPr bwMode="auto">
              <a:xfrm>
                <a:off x="4464" y="3487"/>
                <a:ext cx="336" cy="408"/>
              </a:xfrm>
              <a:prstGeom prst="octagon">
                <a:avLst>
                  <a:gd name="adj" fmla="val 29287"/>
                </a:avLst>
              </a:prstGeom>
              <a:noFill/>
              <a:ln w="19050">
                <a:solidFill>
                  <a:schemeClr val="accent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x-none">
                  <a:solidFill>
                    <a:srgbClr val="262626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4833" name="Line 50"/>
              <p:cNvSpPr>
                <a:spLocks noChangeShapeType="1"/>
              </p:cNvSpPr>
              <p:nvPr/>
            </p:nvSpPr>
            <p:spPr bwMode="auto">
              <a:xfrm>
                <a:off x="5271" y="3598"/>
                <a:ext cx="0" cy="142"/>
              </a:xfrm>
              <a:prstGeom prst="line">
                <a:avLst/>
              </a:prstGeom>
              <a:noFill/>
              <a:ln w="19050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x-none"/>
              </a:p>
            </p:txBody>
          </p:sp>
          <p:sp>
            <p:nvSpPr>
              <p:cNvPr id="34834" name="Rectangle 51"/>
              <p:cNvSpPr>
                <a:spLocks noChangeArrowheads="1"/>
              </p:cNvSpPr>
              <p:nvPr/>
            </p:nvSpPr>
            <p:spPr bwMode="auto">
              <a:xfrm>
                <a:off x="5246" y="3446"/>
                <a:ext cx="459" cy="2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23825" tIns="61912" rIns="123825" bIns="61912">
                <a:spAutoFit/>
              </a:bodyPr>
              <a:lstStyle>
                <a:lvl1pPr defTabSz="16668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defTabSz="16668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defTabSz="16668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defTabSz="16668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defTabSz="16668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defTabSz="1666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defTabSz="1666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defTabSz="1666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defTabSz="1666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eaLnBrk="1" hangingPunct="1">
                  <a:lnSpc>
                    <a:spcPct val="80000"/>
                  </a:lnSpc>
                </a:pPr>
                <a:r>
                  <a:rPr lang="en-GB" altLang="x-none" sz="2000" b="1">
                    <a:solidFill>
                      <a:srgbClr val="262626"/>
                    </a:solidFill>
                    <a:latin typeface="Calibri" panose="020F0502020204030204" pitchFamily="34" charset="0"/>
                  </a:rPr>
                  <a:t>NH</a:t>
                </a:r>
                <a:r>
                  <a:rPr lang="en-GB" altLang="x-none" sz="2000" b="1" baseline="-25000">
                    <a:solidFill>
                      <a:srgbClr val="262626"/>
                    </a:solidFill>
                    <a:latin typeface="Calibri" panose="020F0502020204030204" pitchFamily="34" charset="0"/>
                  </a:rPr>
                  <a:t>2</a:t>
                </a:r>
              </a:p>
            </p:txBody>
          </p:sp>
          <p:sp>
            <p:nvSpPr>
              <p:cNvPr id="34835" name="Rectangle 52"/>
              <p:cNvSpPr>
                <a:spLocks noChangeArrowheads="1"/>
              </p:cNvSpPr>
              <p:nvPr/>
            </p:nvSpPr>
            <p:spPr bwMode="auto">
              <a:xfrm>
                <a:off x="5017" y="3264"/>
                <a:ext cx="288" cy="4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23825" tIns="61912" rIns="123825" bIns="61912">
                <a:spAutoFit/>
              </a:bodyPr>
              <a:lstStyle>
                <a:lvl1pPr defTabSz="16668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defTabSz="16668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defTabSz="16668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defTabSz="16668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defTabSz="16668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defTabSz="1666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defTabSz="1666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defTabSz="1666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defTabSz="1666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eaLnBrk="1" hangingPunct="1">
                  <a:lnSpc>
                    <a:spcPct val="80000"/>
                  </a:lnSpc>
                </a:pPr>
                <a:r>
                  <a:rPr lang="en-GB" altLang="x-none" sz="2000" b="1" dirty="0">
                    <a:solidFill>
                      <a:srgbClr val="262626"/>
                    </a:solidFill>
                    <a:latin typeface="Calibri" panose="020F0502020204030204" pitchFamily="34" charset="0"/>
                  </a:rPr>
                  <a:t>H</a:t>
                </a:r>
                <a:br>
                  <a:rPr lang="en-GB" altLang="x-none" sz="2000" b="1" dirty="0">
                    <a:solidFill>
                      <a:srgbClr val="262626"/>
                    </a:solidFill>
                    <a:latin typeface="Calibri" panose="020F0502020204030204" pitchFamily="34" charset="0"/>
                  </a:rPr>
                </a:br>
                <a:r>
                  <a:rPr lang="en-GB" altLang="x-none" sz="2000" b="1" dirty="0">
                    <a:solidFill>
                      <a:srgbClr val="262626"/>
                    </a:solidFill>
                    <a:latin typeface="Calibri" panose="020F0502020204030204" pitchFamily="34" charset="0"/>
                  </a:rPr>
                  <a:t>N</a:t>
                </a:r>
              </a:p>
            </p:txBody>
          </p:sp>
          <p:sp>
            <p:nvSpPr>
              <p:cNvPr id="34836" name="Rectangle 53"/>
              <p:cNvSpPr>
                <a:spLocks noChangeArrowheads="1"/>
              </p:cNvSpPr>
              <p:nvPr/>
            </p:nvSpPr>
            <p:spPr bwMode="auto">
              <a:xfrm>
                <a:off x="5080" y="3718"/>
                <a:ext cx="399" cy="2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23825" tIns="61912" rIns="123825" bIns="61912">
                <a:spAutoFit/>
              </a:bodyPr>
              <a:lstStyle>
                <a:lvl1pPr defTabSz="16668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defTabSz="16668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defTabSz="16668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defTabSz="16668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defTabSz="16668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defTabSz="1666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defTabSz="1666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defTabSz="1666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defTabSz="1666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eaLnBrk="1" hangingPunct="1">
                  <a:lnSpc>
                    <a:spcPct val="80000"/>
                  </a:lnSpc>
                </a:pPr>
                <a:r>
                  <a:rPr lang="en-GB" altLang="x-none" sz="2000" b="1">
                    <a:solidFill>
                      <a:srgbClr val="262626"/>
                    </a:solidFill>
                    <a:latin typeface="Calibri" panose="020F0502020204030204" pitchFamily="34" charset="0"/>
                  </a:rPr>
                  <a:t>NH</a:t>
                </a:r>
                <a:endParaRPr lang="en-GB" altLang="x-none" sz="2000" b="1" baseline="-25000">
                  <a:solidFill>
                    <a:srgbClr val="262626"/>
                  </a:solidFill>
                  <a:latin typeface="Calibri" panose="020F0502020204030204" pitchFamily="34" charset="0"/>
                </a:endParaRPr>
              </a:p>
            </p:txBody>
          </p:sp>
          <p:sp useBgFill="1">
            <p:nvSpPr>
              <p:cNvPr id="34837" name="Rectangle 54"/>
              <p:cNvSpPr>
                <a:spLocks noChangeArrowheads="1"/>
              </p:cNvSpPr>
              <p:nvPr/>
            </p:nvSpPr>
            <p:spPr bwMode="auto">
              <a:xfrm>
                <a:off x="4756" y="3544"/>
                <a:ext cx="90" cy="113"/>
              </a:xfrm>
              <a:prstGeom prst="rect">
                <a:avLst/>
              </a:prstGeom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x-none">
                  <a:solidFill>
                    <a:srgbClr val="262626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4838" name="Rectangle 55"/>
              <p:cNvSpPr>
                <a:spLocks noChangeArrowheads="1"/>
              </p:cNvSpPr>
              <p:nvPr/>
            </p:nvSpPr>
            <p:spPr bwMode="auto">
              <a:xfrm>
                <a:off x="4667" y="3508"/>
                <a:ext cx="288" cy="2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23825" tIns="61912" rIns="123825" bIns="61912">
                <a:spAutoFit/>
              </a:bodyPr>
              <a:lstStyle>
                <a:lvl1pPr defTabSz="16668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defTabSz="16668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defTabSz="16668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defTabSz="16668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defTabSz="166687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defTabSz="1666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defTabSz="1666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defTabSz="1666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defTabSz="1666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eaLnBrk="1" hangingPunct="1">
                  <a:lnSpc>
                    <a:spcPct val="80000"/>
                  </a:lnSpc>
                </a:pPr>
                <a:r>
                  <a:rPr lang="en-GB" altLang="x-none" sz="2000" b="1">
                    <a:solidFill>
                      <a:srgbClr val="262626"/>
                    </a:solidFill>
                    <a:latin typeface="Calibri" panose="020F0502020204030204" pitchFamily="34" charset="0"/>
                  </a:rPr>
                  <a:t>N</a:t>
                </a:r>
                <a:endParaRPr lang="en-GB" altLang="x-none" sz="2000" b="1" baseline="-25000">
                  <a:solidFill>
                    <a:srgbClr val="262626"/>
                  </a:solidFill>
                  <a:latin typeface="Calibri" panose="020F0502020204030204" pitchFamily="34" charset="0"/>
                </a:endParaRPr>
              </a:p>
            </p:txBody>
          </p:sp>
        </p:grpSp>
      </p:grp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5980288" y="3970973"/>
            <a:ext cx="6096000" cy="1754188"/>
          </a:xfrm>
          <a:prstGeom prst="rect">
            <a:avLst/>
          </a:prstGeom>
          <a:noFill/>
          <a:ln w="9525">
            <a:solidFill>
              <a:srgbClr val="0056D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en-US" altLang="x-none" dirty="0">
                <a:latin typeface="Calibri" panose="020F0502020204030204" pitchFamily="34" charset="0"/>
              </a:rPr>
              <a:t> </a:t>
            </a:r>
            <a:r>
              <a:rPr lang="en-US" altLang="x-none" dirty="0" err="1">
                <a:latin typeface="Calibri" panose="020F0502020204030204" pitchFamily="34" charset="0"/>
              </a:rPr>
              <a:t>структура</a:t>
            </a:r>
            <a:r>
              <a:rPr lang="en-US" altLang="x-none" dirty="0">
                <a:latin typeface="Calibri" panose="020F0502020204030204" pitchFamily="34" charset="0"/>
              </a:rPr>
              <a:t> </a:t>
            </a:r>
            <a:r>
              <a:rPr lang="en-US" altLang="x-none" dirty="0" err="1">
                <a:latin typeface="Calibri" panose="020F0502020204030204" pitchFamily="34" charset="0"/>
              </a:rPr>
              <a:t>одговара</a:t>
            </a:r>
            <a:r>
              <a:rPr lang="en-US" altLang="x-none" dirty="0">
                <a:latin typeface="Calibri" panose="020F0502020204030204" pitchFamily="34" charset="0"/>
              </a:rPr>
              <a:t> </a:t>
            </a:r>
            <a:r>
              <a:rPr lang="en-US" altLang="x-none" dirty="0" err="1">
                <a:latin typeface="Calibri" panose="020F0502020204030204" pitchFamily="34" charset="0"/>
              </a:rPr>
              <a:t>норадреналину</a:t>
            </a:r>
            <a:r>
              <a:rPr lang="en-US" altLang="x-none" dirty="0">
                <a:latin typeface="Calibri" panose="020F0502020204030204" pitchFamily="34" charset="0"/>
              </a:rPr>
              <a:t> </a:t>
            </a:r>
            <a:r>
              <a:rPr lang="sl-SI" altLang="x-none" dirty="0">
                <a:latin typeface="Calibri" panose="020F0502020204030204" pitchFamily="34" charset="0"/>
              </a:rPr>
              <a:t>(</a:t>
            </a:r>
            <a:r>
              <a:rPr lang="en-US" altLang="x-none" dirty="0" err="1">
                <a:latin typeface="Calibri" panose="020F0502020204030204" pitchFamily="34" charset="0"/>
              </a:rPr>
              <a:t>НА</a:t>
            </a:r>
            <a:r>
              <a:rPr lang="sl-SI" altLang="x-none" dirty="0">
                <a:latin typeface="Calibri" panose="020F0502020204030204" pitchFamily="34" charset="0"/>
              </a:rPr>
              <a:t>)</a:t>
            </a:r>
            <a:r>
              <a:rPr lang="en-US" altLang="x-none" dirty="0">
                <a:latin typeface="Calibri" panose="020F0502020204030204" pitchFamily="34" charset="0"/>
              </a:rPr>
              <a:t>, </a:t>
            </a:r>
            <a:r>
              <a:rPr lang="en-US" altLang="x-none" dirty="0" err="1">
                <a:latin typeface="Calibri" panose="020F0502020204030204" pitchFamily="34" charset="0"/>
              </a:rPr>
              <a:t>активно</a:t>
            </a:r>
            <a:r>
              <a:rPr lang="en-US" altLang="x-none" dirty="0">
                <a:latin typeface="Calibri" panose="020F0502020204030204" pitchFamily="34" charset="0"/>
              </a:rPr>
              <a:t> </a:t>
            </a:r>
            <a:r>
              <a:rPr lang="en-US" altLang="x-none" dirty="0" err="1">
                <a:latin typeface="Calibri" panose="020F0502020204030204" pitchFamily="34" charset="0"/>
              </a:rPr>
              <a:t>се</a:t>
            </a:r>
            <a:r>
              <a:rPr lang="en-US" altLang="x-none" dirty="0">
                <a:latin typeface="Calibri" panose="020F0502020204030204" pitchFamily="34" charset="0"/>
              </a:rPr>
              <a:t> </a:t>
            </a:r>
            <a:r>
              <a:rPr lang="en-US" altLang="x-none" dirty="0" err="1">
                <a:latin typeface="Calibri" panose="020F0502020204030204" pitchFamily="34" charset="0"/>
              </a:rPr>
              <a:t>преузима</a:t>
            </a:r>
            <a:r>
              <a:rPr lang="en-US" altLang="x-none" dirty="0">
                <a:latin typeface="Calibri" panose="020F0502020204030204" pitchFamily="34" charset="0"/>
              </a:rPr>
              <a:t> </a:t>
            </a:r>
            <a:r>
              <a:rPr lang="en-US" altLang="x-none" dirty="0" err="1">
                <a:latin typeface="Calibri" panose="020F0502020204030204" pitchFamily="34" charset="0"/>
              </a:rPr>
              <a:t>на</a:t>
            </a:r>
            <a:r>
              <a:rPr lang="en-US" altLang="x-none" dirty="0">
                <a:latin typeface="Calibri" panose="020F0502020204030204" pitchFamily="34" charset="0"/>
              </a:rPr>
              <a:t> </a:t>
            </a:r>
            <a:r>
              <a:rPr lang="en-US" altLang="x-none" dirty="0" err="1">
                <a:latin typeface="Calibri" panose="020F0502020204030204" pitchFamily="34" charset="0"/>
              </a:rPr>
              <a:t>мембранама</a:t>
            </a:r>
            <a:r>
              <a:rPr lang="en-US" altLang="x-none" dirty="0">
                <a:latin typeface="Calibri" panose="020F0502020204030204" pitchFamily="34" charset="0"/>
              </a:rPr>
              <a:t> </a:t>
            </a:r>
            <a:r>
              <a:rPr lang="en-US" altLang="x-none" dirty="0" err="1">
                <a:latin typeface="Calibri" panose="020F0502020204030204" pitchFamily="34" charset="0"/>
              </a:rPr>
              <a:t>симп</a:t>
            </a:r>
            <a:r>
              <a:rPr lang="sl-SI" altLang="x-none" dirty="0">
                <a:latin typeface="Calibri" panose="020F0502020204030204" pitchFamily="34" charset="0"/>
              </a:rPr>
              <a:t>. </a:t>
            </a:r>
            <a:r>
              <a:rPr lang="en-US" altLang="x-none" dirty="0">
                <a:latin typeface="Calibri" panose="020F0502020204030204" pitchFamily="34" charset="0"/>
              </a:rPr>
              <a:t>н</a:t>
            </a:r>
            <a:r>
              <a:rPr lang="sl-SI" altLang="x-none" dirty="0">
                <a:latin typeface="Calibri" panose="020F0502020204030204" pitchFamily="34" charset="0"/>
              </a:rPr>
              <a:t>.</a:t>
            </a:r>
            <a:r>
              <a:rPr lang="en-US" altLang="x-none" dirty="0">
                <a:latin typeface="Calibri" panose="020F0502020204030204" pitchFamily="34" charset="0"/>
              </a:rPr>
              <a:t>с</a:t>
            </a:r>
            <a:r>
              <a:rPr lang="sl-SI" altLang="x-none" dirty="0">
                <a:latin typeface="Calibri" panose="020F0502020204030204" pitchFamily="34" charset="0"/>
              </a:rPr>
              <a:t>. </a:t>
            </a:r>
            <a:r>
              <a:rPr lang="en-US" altLang="x-none" dirty="0">
                <a:latin typeface="Calibri" panose="020F0502020204030204" pitchFamily="34" charset="0"/>
              </a:rPr>
              <a:t>и</a:t>
            </a:r>
            <a:r>
              <a:rPr lang="sl-SI" altLang="x-none" dirty="0">
                <a:latin typeface="Calibri" panose="020F0502020204030204" pitchFamily="34" charset="0"/>
              </a:rPr>
              <a:t> </a:t>
            </a:r>
            <a:r>
              <a:rPr lang="en-US" altLang="x-none" dirty="0" err="1">
                <a:latin typeface="Calibri" panose="020F0502020204030204" pitchFamily="34" charset="0"/>
              </a:rPr>
              <a:t>сржи</a:t>
            </a:r>
            <a:r>
              <a:rPr lang="sl-SI" altLang="x-none" dirty="0">
                <a:latin typeface="Calibri" panose="020F0502020204030204" pitchFamily="34" charset="0"/>
              </a:rPr>
              <a:t> </a:t>
            </a:r>
            <a:r>
              <a:rPr lang="en-US" altLang="x-none" dirty="0" err="1">
                <a:latin typeface="Calibri" panose="020F0502020204030204" pitchFamily="34" charset="0"/>
              </a:rPr>
              <a:t>надбубрега</a:t>
            </a:r>
            <a:r>
              <a:rPr lang="en-US" altLang="x-none" dirty="0">
                <a:latin typeface="Calibri" panose="020F0502020204030204" pitchFamily="34" charset="0"/>
              </a:rPr>
              <a:t>, </a:t>
            </a:r>
            <a:r>
              <a:rPr lang="en-US" altLang="x-none" dirty="0" err="1">
                <a:latin typeface="Calibri" panose="020F0502020204030204" pitchFamily="34" charset="0"/>
              </a:rPr>
              <a:t>не</a:t>
            </a:r>
            <a:r>
              <a:rPr lang="en-US" altLang="x-none" dirty="0">
                <a:latin typeface="Calibri" panose="020F0502020204030204" pitchFamily="34" charset="0"/>
              </a:rPr>
              <a:t> </a:t>
            </a:r>
            <a:r>
              <a:rPr lang="en-US" altLang="x-none" dirty="0" err="1">
                <a:latin typeface="Calibri" panose="020F0502020204030204" pitchFamily="34" charset="0"/>
              </a:rPr>
              <a:t>везује</a:t>
            </a:r>
            <a:r>
              <a:rPr lang="en-US" altLang="x-none" dirty="0">
                <a:latin typeface="Calibri" panose="020F0502020204030204" pitchFamily="34" charset="0"/>
              </a:rPr>
              <a:t> </a:t>
            </a:r>
            <a:r>
              <a:rPr lang="en-US" altLang="x-none" dirty="0" err="1">
                <a:latin typeface="Calibri" panose="020F0502020204030204" pitchFamily="34" charset="0"/>
              </a:rPr>
              <a:t>се</a:t>
            </a:r>
            <a:r>
              <a:rPr lang="en-US" altLang="x-none" dirty="0">
                <a:latin typeface="Calibri" panose="020F0502020204030204" pitchFamily="34" charset="0"/>
              </a:rPr>
              <a:t> </a:t>
            </a:r>
            <a:r>
              <a:rPr lang="en-US" altLang="x-none" dirty="0" err="1">
                <a:latin typeface="Calibri" panose="020F0502020204030204" pitchFamily="34" charset="0"/>
              </a:rPr>
              <a:t>за</a:t>
            </a:r>
            <a:r>
              <a:rPr lang="en-US" altLang="x-none" dirty="0">
                <a:latin typeface="Calibri" panose="020F0502020204030204" pitchFamily="34" charset="0"/>
              </a:rPr>
              <a:t> </a:t>
            </a:r>
            <a:r>
              <a:rPr lang="en-US" altLang="x-none" dirty="0" err="1">
                <a:latin typeface="Calibri" panose="020F0502020204030204" pitchFamily="34" charset="0"/>
              </a:rPr>
              <a:t>постсинаптичке</a:t>
            </a:r>
            <a:r>
              <a:rPr lang="en-US" altLang="x-none" dirty="0">
                <a:latin typeface="Calibri" panose="020F0502020204030204" pitchFamily="34" charset="0"/>
              </a:rPr>
              <a:t> </a:t>
            </a:r>
            <a:r>
              <a:rPr lang="en-US" altLang="x-none" dirty="0" err="1">
                <a:latin typeface="Calibri" panose="020F0502020204030204" pitchFamily="34" charset="0"/>
              </a:rPr>
              <a:t>рецепторе</a:t>
            </a:r>
            <a:r>
              <a:rPr lang="en-US" altLang="x-none" dirty="0">
                <a:latin typeface="Calibri" panose="020F0502020204030204" pitchFamily="34" charset="0"/>
              </a:rPr>
              <a:t> и </a:t>
            </a:r>
            <a:r>
              <a:rPr lang="en-US" altLang="x-none" dirty="0" err="1">
                <a:latin typeface="Calibri" panose="020F0502020204030204" pitchFamily="34" charset="0"/>
              </a:rPr>
              <a:t>не</a:t>
            </a:r>
            <a:r>
              <a:rPr lang="sl-SI" altLang="x-none" dirty="0">
                <a:latin typeface="Calibri" panose="020F0502020204030204" pitchFamily="34" charset="0"/>
              </a:rPr>
              <a:t> </a:t>
            </a:r>
            <a:r>
              <a:rPr lang="en-US" altLang="x-none" dirty="0" err="1">
                <a:latin typeface="Calibri" panose="020F0502020204030204" pitchFamily="34" charset="0"/>
              </a:rPr>
              <a:t>метаболише</a:t>
            </a:r>
            <a:r>
              <a:rPr lang="sl-SI" altLang="x-none" dirty="0">
                <a:latin typeface="Calibri" panose="020F0502020204030204" pitchFamily="34" charset="0"/>
              </a:rPr>
              <a:t> </a:t>
            </a:r>
          </a:p>
          <a:p>
            <a:pPr eaLnBrk="1" hangingPunct="1">
              <a:buFontTx/>
              <a:buChar char="•"/>
            </a:pPr>
            <a:r>
              <a:rPr lang="sl-SI" altLang="x-none" dirty="0">
                <a:latin typeface="Calibri" panose="020F0502020204030204" pitchFamily="34" charset="0"/>
              </a:rPr>
              <a:t> </a:t>
            </a:r>
            <a:r>
              <a:rPr lang="en-US" altLang="x-none" dirty="0" err="1">
                <a:latin typeface="Calibri" panose="020F0502020204030204" pitchFamily="34" charset="0"/>
              </a:rPr>
              <a:t>транспортује</a:t>
            </a:r>
            <a:r>
              <a:rPr lang="sl-SI" altLang="x-none" dirty="0">
                <a:latin typeface="Calibri" panose="020F0502020204030204" pitchFamily="34" charset="0"/>
              </a:rPr>
              <a:t> </a:t>
            </a:r>
            <a:r>
              <a:rPr lang="en-US" altLang="x-none" dirty="0" err="1">
                <a:latin typeface="Calibri" panose="020F0502020204030204" pitchFamily="34" charset="0"/>
              </a:rPr>
              <a:t>се</a:t>
            </a:r>
            <a:r>
              <a:rPr lang="sl-SI" altLang="x-none" dirty="0">
                <a:latin typeface="Calibri" panose="020F0502020204030204" pitchFamily="34" charset="0"/>
              </a:rPr>
              <a:t> </a:t>
            </a:r>
            <a:r>
              <a:rPr lang="en-US" altLang="x-none" dirty="0">
                <a:latin typeface="Calibri" panose="020F0502020204030204" pitchFamily="34" charset="0"/>
              </a:rPr>
              <a:t>и</a:t>
            </a:r>
            <a:r>
              <a:rPr lang="sl-SI" altLang="x-none" dirty="0">
                <a:latin typeface="Calibri" panose="020F0502020204030204" pitchFamily="34" charset="0"/>
              </a:rPr>
              <a:t> </a:t>
            </a:r>
            <a:r>
              <a:rPr lang="en-US" altLang="x-none" u="sng" dirty="0" err="1">
                <a:latin typeface="Calibri" panose="020F0502020204030204" pitchFamily="34" charset="0"/>
              </a:rPr>
              <a:t>пролонгирано</a:t>
            </a:r>
            <a:r>
              <a:rPr lang="sl-SI" altLang="x-none" u="sng" dirty="0">
                <a:latin typeface="Calibri" panose="020F0502020204030204" pitchFamily="34" charset="0"/>
              </a:rPr>
              <a:t> </a:t>
            </a:r>
            <a:r>
              <a:rPr lang="en-US" altLang="x-none" u="sng" dirty="0" err="1">
                <a:latin typeface="Calibri" panose="020F0502020204030204" pitchFamily="34" charset="0"/>
              </a:rPr>
              <a:t>задржава</a:t>
            </a:r>
            <a:r>
              <a:rPr lang="sl-SI" altLang="x-none" u="sng" dirty="0">
                <a:latin typeface="Calibri" panose="020F0502020204030204" pitchFamily="34" charset="0"/>
              </a:rPr>
              <a:t> </a:t>
            </a:r>
            <a:r>
              <a:rPr lang="en-US" altLang="x-none" u="sng" dirty="0">
                <a:latin typeface="Calibri" panose="020F0502020204030204" pitchFamily="34" charset="0"/>
              </a:rPr>
              <a:t>у</a:t>
            </a:r>
            <a:r>
              <a:rPr lang="sl-SI" altLang="x-none" u="sng" dirty="0">
                <a:latin typeface="Calibri" panose="020F0502020204030204" pitchFamily="34" charset="0"/>
              </a:rPr>
              <a:t> </a:t>
            </a:r>
            <a:r>
              <a:rPr lang="en-US" altLang="x-none" u="sng" dirty="0" err="1">
                <a:latin typeface="Calibri" panose="020F0502020204030204" pitchFamily="34" charset="0"/>
              </a:rPr>
              <a:t>везикулама</a:t>
            </a:r>
            <a:r>
              <a:rPr lang="sl-SI" altLang="x-none" u="sng" dirty="0">
                <a:latin typeface="Calibri" panose="020F0502020204030204" pitchFamily="34" charset="0"/>
              </a:rPr>
              <a:t> </a:t>
            </a:r>
            <a:r>
              <a:rPr lang="en-US" altLang="x-none" u="sng" dirty="0" err="1">
                <a:latin typeface="Calibri" panose="020F0502020204030204" pitchFamily="34" charset="0"/>
              </a:rPr>
              <a:t>за</a:t>
            </a:r>
            <a:r>
              <a:rPr lang="sl-SI" altLang="x-none" u="sng" dirty="0">
                <a:latin typeface="Calibri" panose="020F0502020204030204" pitchFamily="34" charset="0"/>
              </a:rPr>
              <a:t> </a:t>
            </a:r>
            <a:r>
              <a:rPr lang="en-US" altLang="x-none" u="sng" dirty="0" err="1">
                <a:latin typeface="Calibri" panose="020F0502020204030204" pitchFamily="34" charset="0"/>
              </a:rPr>
              <a:t>складиштење</a:t>
            </a:r>
            <a:r>
              <a:rPr lang="sl-SI" altLang="x-none" u="sng" dirty="0">
                <a:latin typeface="Calibri" panose="020F0502020204030204" pitchFamily="34" charset="0"/>
              </a:rPr>
              <a:t> </a:t>
            </a:r>
            <a:r>
              <a:rPr lang="en-US" altLang="x-none" u="sng" dirty="0" err="1">
                <a:latin typeface="Calibri" panose="020F0502020204030204" pitchFamily="34" charset="0"/>
              </a:rPr>
              <a:t>катехоламина</a:t>
            </a:r>
            <a:r>
              <a:rPr lang="sl-SI" altLang="x-none" u="sng" dirty="0">
                <a:latin typeface="Calibri" panose="020F0502020204030204" pitchFamily="34" charset="0"/>
              </a:rPr>
              <a:t>, </a:t>
            </a:r>
            <a:r>
              <a:rPr lang="en-US" altLang="x-none" u="sng" dirty="0">
                <a:latin typeface="Calibri" panose="020F0502020204030204" pitchFamily="34" charset="0"/>
              </a:rPr>
              <a:t> </a:t>
            </a:r>
            <a:r>
              <a:rPr lang="en-US" altLang="x-none" dirty="0" err="1">
                <a:latin typeface="Calibri" panose="020F0502020204030204" pitchFamily="34" charset="0"/>
              </a:rPr>
              <a:t>што</a:t>
            </a:r>
            <a:r>
              <a:rPr lang="sl-SI" altLang="x-none" dirty="0">
                <a:latin typeface="Calibri" panose="020F0502020204030204" pitchFamily="34" charset="0"/>
              </a:rPr>
              <a:t> </a:t>
            </a:r>
            <a:r>
              <a:rPr lang="en-US" altLang="x-none" dirty="0" err="1">
                <a:latin typeface="Calibri" panose="020F0502020204030204" pitchFamily="34" charset="0"/>
              </a:rPr>
              <a:t>је</a:t>
            </a:r>
            <a:r>
              <a:rPr lang="sl-SI" altLang="x-none" dirty="0">
                <a:latin typeface="Calibri" panose="020F0502020204030204" pitchFamily="34" charset="0"/>
              </a:rPr>
              <a:t> </a:t>
            </a:r>
            <a:r>
              <a:rPr lang="en-US" altLang="x-none" dirty="0" err="1">
                <a:latin typeface="Calibri" panose="020F0502020204030204" pitchFamily="34" charset="0"/>
              </a:rPr>
              <a:t>основа</a:t>
            </a:r>
            <a:r>
              <a:rPr lang="sl-SI" altLang="x-none" dirty="0">
                <a:latin typeface="Calibri" panose="020F0502020204030204" pitchFamily="34" charset="0"/>
              </a:rPr>
              <a:t> </a:t>
            </a:r>
            <a:r>
              <a:rPr lang="en-US" altLang="x-none" dirty="0" err="1">
                <a:latin typeface="Calibri" panose="020F0502020204030204" pitchFamily="34" charset="0"/>
              </a:rPr>
              <a:t>за</a:t>
            </a:r>
            <a:r>
              <a:rPr lang="sl-SI" altLang="x-none" dirty="0">
                <a:latin typeface="Calibri" panose="020F0502020204030204" pitchFamily="34" charset="0"/>
              </a:rPr>
              <a:t> </a:t>
            </a:r>
            <a:r>
              <a:rPr lang="en-US" altLang="x-none" dirty="0" err="1">
                <a:latin typeface="Calibri" panose="020F0502020204030204" pitchFamily="34" charset="0"/>
              </a:rPr>
              <a:t>његово</a:t>
            </a:r>
            <a:r>
              <a:rPr lang="sl-SI" altLang="x-none" dirty="0">
                <a:latin typeface="Calibri" panose="020F0502020204030204" pitchFamily="34" charset="0"/>
              </a:rPr>
              <a:t> </a:t>
            </a:r>
            <a:r>
              <a:rPr lang="en-US" altLang="x-none" dirty="0" err="1">
                <a:latin typeface="Calibri" panose="020F0502020204030204" pitchFamily="34" charset="0"/>
              </a:rPr>
              <a:t>високо</a:t>
            </a:r>
            <a:r>
              <a:rPr lang="sl-SI" altLang="x-none" dirty="0">
                <a:latin typeface="Calibri" panose="020F0502020204030204" pitchFamily="34" charset="0"/>
              </a:rPr>
              <a:t> </a:t>
            </a:r>
            <a:r>
              <a:rPr lang="en-US" altLang="x-none" dirty="0" err="1">
                <a:latin typeface="Calibri" panose="020F0502020204030204" pitchFamily="34" charset="0"/>
              </a:rPr>
              <a:t>специфично</a:t>
            </a:r>
            <a:r>
              <a:rPr lang="sl-SI" altLang="x-none" dirty="0">
                <a:latin typeface="Calibri" panose="020F0502020204030204" pitchFamily="34" charset="0"/>
              </a:rPr>
              <a:t> </a:t>
            </a:r>
            <a:r>
              <a:rPr lang="en-US" altLang="x-none" dirty="0" err="1">
                <a:latin typeface="Calibri" panose="020F0502020204030204" pitchFamily="34" charset="0"/>
              </a:rPr>
              <a:t>накупљање</a:t>
            </a:r>
            <a:r>
              <a:rPr lang="sl-SI" altLang="x-none" dirty="0">
                <a:latin typeface="Calibri" panose="020F0502020204030204" pitchFamily="34" charset="0"/>
              </a:rPr>
              <a:t> </a:t>
            </a:r>
            <a:r>
              <a:rPr lang="en-US" altLang="x-none" dirty="0">
                <a:latin typeface="Calibri" panose="020F0502020204030204" pitchFamily="34" charset="0"/>
              </a:rPr>
              <a:t>и</a:t>
            </a:r>
            <a:r>
              <a:rPr lang="sl-SI" altLang="x-none" dirty="0">
                <a:latin typeface="Calibri" panose="020F0502020204030204" pitchFamily="34" charset="0"/>
              </a:rPr>
              <a:t> </a:t>
            </a:r>
            <a:r>
              <a:rPr lang="en-US" altLang="x-none" dirty="0" err="1">
                <a:latin typeface="Calibri" panose="020F0502020204030204" pitchFamily="34" charset="0"/>
              </a:rPr>
              <a:t>снимање</a:t>
            </a:r>
            <a:endParaRPr lang="en-US" altLang="x-none" dirty="0">
              <a:latin typeface="Calibri" panose="020F0502020204030204" pitchFamily="34" charset="0"/>
            </a:endParaRPr>
          </a:p>
        </p:txBody>
      </p:sp>
      <p:sp>
        <p:nvSpPr>
          <p:cNvPr id="34821" name="Rectangle 3"/>
          <p:cNvSpPr>
            <a:spLocks noChangeArrowheads="1"/>
          </p:cNvSpPr>
          <p:nvPr/>
        </p:nvSpPr>
        <p:spPr bwMode="auto">
          <a:xfrm>
            <a:off x="4043375" y="5132390"/>
            <a:ext cx="1143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sl-SI" altLang="x-none" sz="2000" b="1" baseline="30000" dirty="0">
                <a:latin typeface="Calibri" panose="020F0502020204030204" pitchFamily="34" charset="0"/>
              </a:rPr>
              <a:t>123</a:t>
            </a:r>
            <a:r>
              <a:rPr lang="sl-SI" altLang="x-none" sz="2000" b="1" dirty="0">
                <a:latin typeface="Calibri" panose="020F0502020204030204" pitchFamily="34" charset="0"/>
              </a:rPr>
              <a:t>I</a:t>
            </a:r>
            <a:r>
              <a:rPr lang="sl-SI" altLang="x-none" sz="2000" dirty="0">
                <a:latin typeface="Calibri" panose="020F0502020204030204" pitchFamily="34" charset="0"/>
              </a:rPr>
              <a:t> / </a:t>
            </a:r>
            <a:r>
              <a:rPr lang="sl-SI" altLang="x-none" sz="2000" b="1" baseline="30000" dirty="0">
                <a:latin typeface="Calibri" panose="020F0502020204030204" pitchFamily="34" charset="0"/>
              </a:rPr>
              <a:t>131</a:t>
            </a:r>
            <a:r>
              <a:rPr lang="sl-SI" altLang="x-none" sz="2000" b="1" dirty="0">
                <a:latin typeface="Calibri" panose="020F0502020204030204" pitchFamily="34" charset="0"/>
              </a:rPr>
              <a:t>I</a:t>
            </a:r>
            <a:endParaRPr lang="sl-SI" altLang="x-none" sz="2000" dirty="0">
              <a:latin typeface="Calibri" panose="020F0502020204030204" pitchFamily="34" charset="0"/>
            </a:endParaRPr>
          </a:p>
        </p:txBody>
      </p:sp>
      <p:sp>
        <p:nvSpPr>
          <p:cNvPr id="34822" name="Text Box 5"/>
          <p:cNvSpPr txBox="1">
            <a:spLocks noChangeArrowheads="1"/>
          </p:cNvSpPr>
          <p:nvPr/>
        </p:nvSpPr>
        <p:spPr bwMode="auto">
          <a:xfrm>
            <a:off x="5980288" y="5685391"/>
            <a:ext cx="6096000" cy="923925"/>
          </a:xfrm>
          <a:prstGeom prst="rect">
            <a:avLst/>
          </a:prstGeom>
          <a:noFill/>
          <a:ln w="9525">
            <a:solidFill>
              <a:srgbClr val="00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sl-SI" altLang="x-none" dirty="0">
                <a:latin typeface="Calibri" panose="020F0502020204030204" pitchFamily="34" charset="0"/>
              </a:rPr>
              <a:t>  </a:t>
            </a:r>
            <a:r>
              <a:rPr lang="en-US" altLang="x-none" dirty="0" err="1">
                <a:latin typeface="Calibri" panose="020F0502020204030204" pitchFamily="34" charset="0"/>
              </a:rPr>
              <a:t>високо</a:t>
            </a:r>
            <a:r>
              <a:rPr lang="sl-SI" altLang="x-none" dirty="0">
                <a:latin typeface="Calibri" panose="020F0502020204030204" pitchFamily="34" charset="0"/>
              </a:rPr>
              <a:t> </a:t>
            </a:r>
            <a:r>
              <a:rPr lang="en-US" altLang="x-none" dirty="0" err="1">
                <a:latin typeface="Calibri" panose="020F0502020204030204" pitchFamily="34" charset="0"/>
              </a:rPr>
              <a:t>специфичан</a:t>
            </a:r>
            <a:r>
              <a:rPr lang="sl-SI" altLang="x-none" dirty="0">
                <a:latin typeface="Calibri" panose="020F0502020204030204" pitchFamily="34" charset="0"/>
              </a:rPr>
              <a:t> (</a:t>
            </a:r>
            <a:r>
              <a:rPr lang="en-US" altLang="x-none" dirty="0" err="1">
                <a:latin typeface="Calibri" panose="020F0502020204030204" pitchFamily="34" charset="0"/>
              </a:rPr>
              <a:t>само</a:t>
            </a:r>
            <a:r>
              <a:rPr lang="sl-SI" altLang="x-none" dirty="0">
                <a:latin typeface="Calibri" panose="020F0502020204030204" pitchFamily="34" charset="0"/>
              </a:rPr>
              <a:t> 1-5%</a:t>
            </a:r>
            <a:r>
              <a:rPr lang="en-US" altLang="x-none" dirty="0">
                <a:latin typeface="Calibri" panose="020F0502020204030204" pitchFamily="34" charset="0"/>
              </a:rPr>
              <a:t> ЛП </a:t>
            </a:r>
            <a:r>
              <a:rPr lang="en-US" altLang="x-none" dirty="0" err="1">
                <a:latin typeface="Calibri" panose="020F0502020204030204" pitchFamily="34" charset="0"/>
              </a:rPr>
              <a:t>налаза</a:t>
            </a:r>
            <a:r>
              <a:rPr lang="sl-SI" altLang="x-none" dirty="0">
                <a:latin typeface="Calibri" panose="020F0502020204030204" pitchFamily="34" charset="0"/>
              </a:rPr>
              <a:t>) </a:t>
            </a:r>
          </a:p>
          <a:p>
            <a:pPr eaLnBrk="1" hangingPunct="1">
              <a:buFontTx/>
              <a:buChar char="•"/>
            </a:pPr>
            <a:r>
              <a:rPr lang="sl-SI" altLang="x-none" dirty="0">
                <a:latin typeface="Calibri" panose="020F0502020204030204" pitchFamily="34" charset="0"/>
              </a:rPr>
              <a:t>  </a:t>
            </a:r>
            <a:r>
              <a:rPr lang="en-US" altLang="x-none" dirty="0" err="1">
                <a:latin typeface="Calibri" panose="020F0502020204030204" pitchFamily="34" charset="0"/>
              </a:rPr>
              <a:t>преглед</a:t>
            </a:r>
            <a:r>
              <a:rPr lang="sl-SI" altLang="x-none" dirty="0">
                <a:latin typeface="Calibri" panose="020F0502020204030204" pitchFamily="34" charset="0"/>
              </a:rPr>
              <a:t> </a:t>
            </a:r>
            <a:r>
              <a:rPr lang="en-US" altLang="x-none" dirty="0" err="1">
                <a:latin typeface="Calibri" panose="020F0502020204030204" pitchFamily="34" charset="0"/>
              </a:rPr>
              <a:t>целог</a:t>
            </a:r>
            <a:r>
              <a:rPr lang="sl-SI" altLang="x-none" dirty="0">
                <a:latin typeface="Calibri" panose="020F0502020204030204" pitchFamily="34" charset="0"/>
              </a:rPr>
              <a:t> </a:t>
            </a:r>
            <a:r>
              <a:rPr lang="en-US" altLang="x-none" dirty="0" err="1">
                <a:latin typeface="Calibri" panose="020F0502020204030204" pitchFamily="34" charset="0"/>
              </a:rPr>
              <a:t>тела</a:t>
            </a:r>
            <a:endParaRPr lang="sl-SI" altLang="x-none" dirty="0">
              <a:latin typeface="Calibri" panose="020F0502020204030204" pitchFamily="34" charset="0"/>
            </a:endParaRPr>
          </a:p>
          <a:p>
            <a:pPr eaLnBrk="1" hangingPunct="1">
              <a:buFontTx/>
              <a:buChar char="•"/>
            </a:pPr>
            <a:r>
              <a:rPr lang="sl-SI" altLang="x-none" dirty="0">
                <a:latin typeface="Calibri" panose="020F0502020204030204" pitchFamily="34" charset="0"/>
              </a:rPr>
              <a:t>  </a:t>
            </a:r>
            <a:r>
              <a:rPr lang="en-US" altLang="x-none" dirty="0" err="1">
                <a:latin typeface="Calibri" panose="020F0502020204030204" pitchFamily="34" charset="0"/>
              </a:rPr>
              <a:t>сензитивнији</a:t>
            </a:r>
            <a:r>
              <a:rPr lang="en-US" altLang="x-none" dirty="0">
                <a:latin typeface="Calibri" panose="020F0502020204030204" pitchFamily="34" charset="0"/>
              </a:rPr>
              <a:t> </a:t>
            </a:r>
            <a:r>
              <a:rPr lang="en-US" altLang="x-none" dirty="0" err="1">
                <a:latin typeface="Calibri" panose="020F0502020204030204" pitchFamily="34" charset="0"/>
              </a:rPr>
              <a:t>од</a:t>
            </a:r>
            <a:r>
              <a:rPr lang="sl-SI" altLang="x-none" dirty="0">
                <a:latin typeface="Calibri" panose="020F0502020204030204" pitchFamily="34" charset="0"/>
              </a:rPr>
              <a:t> </a:t>
            </a:r>
            <a:r>
              <a:rPr lang="en-US" altLang="x-none" dirty="0">
                <a:latin typeface="Calibri" panose="020F0502020204030204" pitchFamily="34" charset="0"/>
              </a:rPr>
              <a:t>MSCT и</a:t>
            </a:r>
            <a:r>
              <a:rPr lang="sl-SI" altLang="x-none" dirty="0">
                <a:latin typeface="Calibri" panose="020F0502020204030204" pitchFamily="34" charset="0"/>
              </a:rPr>
              <a:t> </a:t>
            </a:r>
            <a:r>
              <a:rPr lang="en-US" altLang="x-none" dirty="0">
                <a:latin typeface="Calibri" panose="020F0502020204030204" pitchFamily="34" charset="0"/>
              </a:rPr>
              <a:t>MRI у SPECT/CT </a:t>
            </a:r>
            <a:r>
              <a:rPr lang="en-US" altLang="x-none" dirty="0" err="1">
                <a:latin typeface="Calibri" panose="020F0502020204030204" pitchFamily="34" charset="0"/>
              </a:rPr>
              <a:t>модалитету</a:t>
            </a:r>
            <a:endParaRPr lang="en-US" altLang="x-none" dirty="0">
              <a:latin typeface="Calibri" panose="020F0502020204030204" pitchFamily="34" charset="0"/>
            </a:endParaRPr>
          </a:p>
        </p:txBody>
      </p:sp>
      <p:sp>
        <p:nvSpPr>
          <p:cNvPr id="34823" name="Rectangle 2"/>
          <p:cNvSpPr>
            <a:spLocks noGrp="1" noChangeArrowheads="1"/>
          </p:cNvSpPr>
          <p:nvPr>
            <p:ph type="title"/>
          </p:nvPr>
        </p:nvSpPr>
        <p:spPr>
          <a:xfrm>
            <a:off x="214489" y="339975"/>
            <a:ext cx="11458290" cy="858159"/>
          </a:xfrm>
        </p:spPr>
        <p:txBody>
          <a:bodyPr>
            <a:noAutofit/>
          </a:bodyPr>
          <a:lstStyle/>
          <a:p>
            <a:pPr algn="ctr" eaLnBrk="1" hangingPunct="1"/>
            <a:r>
              <a:rPr lang="en-US" altLang="x-none" sz="3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СЦИНТИГРАФИЈА</a:t>
            </a:r>
            <a:r>
              <a:rPr lang="sl-SI" altLang="x-none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x-none" sz="3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ТУМОРА</a:t>
            </a:r>
            <a:r>
              <a:rPr lang="sl-SI" altLang="x-none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br>
              <a:rPr lang="sl-SI" altLang="x-none" sz="32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x-none" sz="3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СРЖИ</a:t>
            </a:r>
            <a:r>
              <a:rPr lang="sl-SI" altLang="x-none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x-none" sz="3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НАДБУБРЕГА</a:t>
            </a:r>
            <a:r>
              <a:rPr lang="sl-SI" altLang="x-none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x-none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И</a:t>
            </a:r>
            <a:r>
              <a:rPr lang="sl-SI" altLang="x-none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x-none" sz="3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APUD</a:t>
            </a:r>
            <a:r>
              <a:rPr lang="sl-SI" altLang="x-none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x-none" sz="3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СИСТЕМА</a:t>
            </a:r>
            <a:r>
              <a:rPr lang="sl-SI" altLang="x-none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2" name="Rectangle 1"/>
          <p:cNvSpPr/>
          <p:nvPr/>
        </p:nvSpPr>
        <p:spPr>
          <a:xfrm>
            <a:off x="5758885" y="1494960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Индикације: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sr-Cyrl-RS" dirty="0" smtClean="0">
                <a:latin typeface="Calibri" panose="020F0502020204030204" pitchFamily="34" charset="0"/>
                <a:cs typeface="Calibri" panose="020F0502020204030204" pitchFamily="34" charset="0"/>
              </a:rPr>
              <a:t>ХИПЕРПЛАЗИЈА </a:t>
            </a:r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СРЖИ </a:t>
            </a:r>
            <a:r>
              <a:rPr lang="sr-Cyrl-RS" dirty="0" smtClean="0">
                <a:latin typeface="Calibri" panose="020F0502020204030204" pitchFamily="34" charset="0"/>
                <a:cs typeface="Calibri" panose="020F0502020204030204" pitchFamily="34" charset="0"/>
              </a:rPr>
              <a:t>НАДБУБРЕГА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sr-Cyrl-RS" dirty="0" smtClean="0">
                <a:latin typeface="Calibri" panose="020F0502020204030204" pitchFamily="34" charset="0"/>
                <a:cs typeface="Calibri" panose="020F0502020204030204" pitchFamily="34" charset="0"/>
              </a:rPr>
              <a:t>ФЕОХРОМОЦИТОМ (екстра)-адренални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sr-Cyrl-RS" dirty="0" smtClean="0">
                <a:latin typeface="Calibri" panose="020F0502020204030204" pitchFamily="34" charset="0"/>
                <a:cs typeface="Calibri" panose="020F0502020204030204" pitchFamily="34" charset="0"/>
              </a:rPr>
              <a:t>НЕУРОБЛАСТОМ,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sr-Cyrl-RS" dirty="0" smtClean="0">
                <a:latin typeface="Calibri" panose="020F0502020204030204" pitchFamily="34" charset="0"/>
                <a:cs typeface="Calibri" panose="020F0502020204030204" pitchFamily="34" charset="0"/>
              </a:rPr>
              <a:t>ДРУГИ </a:t>
            </a:r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НЕУРОЕНДОКИНИ </a:t>
            </a:r>
            <a:r>
              <a:rPr lang="sr-Cyrl-RS" dirty="0" smtClean="0">
                <a:latin typeface="Calibri" panose="020F0502020204030204" pitchFamily="34" charset="0"/>
                <a:cs typeface="Calibri" panose="020F0502020204030204" pitchFamily="34" charset="0"/>
              </a:rPr>
              <a:t>ТУМОРИ: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GEP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карциноиди, гастриноми, инсулиноми, глукагономи, ВИП-оми),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MTC</a:t>
            </a:r>
            <a:r>
              <a:rPr lang="sr-Cyrl-RS" dirty="0" smtClean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“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Merkel cell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”</a:t>
            </a:r>
            <a:r>
              <a:rPr lang="sr-Cyrl-RS" dirty="0" smtClean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“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Small cell lung” </a:t>
            </a:r>
            <a:r>
              <a:rPr lang="sr-Cyrl-RS" dirty="0" smtClean="0">
                <a:latin typeface="Calibri" panose="020F0502020204030204" pitchFamily="34" charset="0"/>
                <a:cs typeface="Calibri" panose="020F0502020204030204" pitchFamily="34" charset="0"/>
              </a:rPr>
              <a:t>, Ту </a:t>
            </a:r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хипофизе</a:t>
            </a:r>
          </a:p>
        </p:txBody>
      </p:sp>
    </p:spTree>
    <p:extLst>
      <p:ext uri="{BB962C8B-B14F-4D97-AF65-F5344CB8AC3E}">
        <p14:creationId xmlns:p14="http://schemas.microsoft.com/office/powerpoint/2010/main" val="62230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3781" y="2082927"/>
            <a:ext cx="10334467" cy="4050792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Изотопна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измена се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врши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током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грејања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реакционе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смеше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неактивног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m-IBG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и 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Na</a:t>
            </a:r>
            <a:r>
              <a:rPr lang="x-none" baseline="30000" dirty="0">
                <a:latin typeface="Calibri" panose="020F0502020204030204" pitchFamily="34" charset="0"/>
                <a:cs typeface="Calibri" panose="020F0502020204030204" pitchFamily="34" charset="0"/>
              </a:rPr>
              <a:t>131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ru-RU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односно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Na</a:t>
            </a:r>
            <a:r>
              <a:rPr lang="x-none" baseline="30000" dirty="0">
                <a:latin typeface="Calibri" panose="020F0502020204030204" pitchFamily="34" charset="0"/>
                <a:cs typeface="Calibri" panose="020F0502020204030204" pitchFamily="34" charset="0"/>
              </a:rPr>
              <a:t>123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I 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у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воденом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раствору на 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150°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у току 30 мин,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обавезно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у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присуству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додатог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амонијум-сулфата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или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сирћетне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киселине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. Без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присуства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једне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од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ових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супстанци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не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тече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реакција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ru-RU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Добијају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се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специфичне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активности 37- 85 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MBq/mg 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а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принос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је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90-98%.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Радиохемијска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чистоћа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је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обично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већа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од 98%, а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одређује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се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помоћу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TLC 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или 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HPLC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ru-RU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Примењује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 се </a:t>
            </a:r>
            <a:r>
              <a:rPr lang="ru-RU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интравенским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 путем у виду споре </a:t>
            </a:r>
            <a:r>
              <a:rPr lang="ru-RU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интравенске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инјекције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 или </a:t>
            </a:r>
            <a:r>
              <a:rPr lang="ru-RU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инфузије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x-none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6600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9" name="Rectangle 4"/>
          <p:cNvSpPr>
            <a:spLocks noChangeArrowheads="1"/>
          </p:cNvSpPr>
          <p:nvPr/>
        </p:nvSpPr>
        <p:spPr bwMode="auto">
          <a:xfrm>
            <a:off x="819150" y="1885950"/>
            <a:ext cx="10086647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rgbClr val="000000"/>
                </a:solidFill>
                <a:latin typeface="Calibri" pitchFamily="34" charset="0"/>
              </a:rPr>
              <a:t>да </a:t>
            </a:r>
            <a:r>
              <a:rPr lang="ru-RU" sz="2000" b="1" dirty="0" err="1">
                <a:solidFill>
                  <a:srgbClr val="000000"/>
                </a:solidFill>
                <a:latin typeface="Calibri" pitchFamily="34" charset="0"/>
              </a:rPr>
              <a:t>је</a:t>
            </a:r>
            <a:r>
              <a:rPr lang="ru-RU" sz="2000" b="1" dirty="0">
                <a:solidFill>
                  <a:srgbClr val="000000"/>
                </a:solidFill>
                <a:latin typeface="Calibri" pitchFamily="34" charset="0"/>
              </a:rPr>
              <a:t> радионуклид чист гама </a:t>
            </a:r>
            <a:r>
              <a:rPr lang="ru-RU" sz="2000" b="1" dirty="0" err="1">
                <a:solidFill>
                  <a:srgbClr val="000000"/>
                </a:solidFill>
                <a:latin typeface="Calibri" pitchFamily="34" charset="0"/>
              </a:rPr>
              <a:t>емитер</a:t>
            </a:r>
            <a:r>
              <a:rPr lang="ru-RU" sz="2000" b="1" dirty="0">
                <a:solidFill>
                  <a:srgbClr val="000000"/>
                </a:solidFill>
                <a:latin typeface="Calibri" pitchFamily="34" charset="0"/>
              </a:rPr>
              <a:t> и да </a:t>
            </a:r>
            <a:r>
              <a:rPr lang="ru-RU" sz="2000" b="1" dirty="0" err="1">
                <a:solidFill>
                  <a:srgbClr val="000000"/>
                </a:solidFill>
                <a:latin typeface="Calibri" pitchFamily="34" charset="0"/>
              </a:rPr>
              <a:t>даје</a:t>
            </a:r>
            <a:r>
              <a:rPr lang="ru-RU" sz="2000" b="1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ru-RU" sz="2000" b="1" dirty="0" err="1">
                <a:solidFill>
                  <a:srgbClr val="000000"/>
                </a:solidFill>
                <a:latin typeface="Calibri" pitchFamily="34" charset="0"/>
              </a:rPr>
              <a:t>моноенергетске</a:t>
            </a:r>
            <a:r>
              <a:rPr lang="ru-RU" sz="2000" b="1" dirty="0">
                <a:solidFill>
                  <a:srgbClr val="000000"/>
                </a:solidFill>
                <a:latin typeface="Calibri" pitchFamily="34" charset="0"/>
              </a:rPr>
              <a:t> гама </a:t>
            </a:r>
            <a:r>
              <a:rPr lang="ru-RU" sz="2000" b="1" dirty="0" smtClean="0">
                <a:solidFill>
                  <a:srgbClr val="000000"/>
                </a:solidFill>
                <a:latin typeface="Calibri" pitchFamily="34" charset="0"/>
              </a:rPr>
              <a:t>фотоне</a:t>
            </a:r>
          </a:p>
          <a:p>
            <a:pPr>
              <a:defRPr/>
            </a:pPr>
            <a:endParaRPr lang="ru-RU" sz="2000" b="1" dirty="0">
              <a:solidFill>
                <a:srgbClr val="000000"/>
              </a:solidFill>
              <a:latin typeface="Calibri" pitchFamily="34" charset="0"/>
            </a:endParaRPr>
          </a:p>
          <a:p>
            <a:pPr>
              <a:defRPr/>
            </a:pPr>
            <a:r>
              <a:rPr lang="en-US" sz="2400" dirty="0" smtClean="0">
                <a:solidFill>
                  <a:srgbClr val="000000"/>
                </a:solidFill>
                <a:latin typeface="Calibri" pitchFamily="34" charset="0"/>
              </a:rPr>
              <a:t>– </a:t>
            </a:r>
            <a:r>
              <a:rPr lang="x-none" sz="2400" b="1" dirty="0">
                <a:solidFill>
                  <a:srgbClr val="000000"/>
                </a:solidFill>
                <a:latin typeface="Calibri" pitchFamily="34" charset="0"/>
              </a:rPr>
              <a:t>Идеални</a:t>
            </a:r>
            <a:r>
              <a:rPr lang="en-US" sz="2400" b="1" dirty="0">
                <a:solidFill>
                  <a:srgbClr val="000000"/>
                </a:solidFill>
                <a:latin typeface="Calibri" pitchFamily="34" charset="0"/>
              </a:rPr>
              <a:t>: </a:t>
            </a:r>
            <a:r>
              <a:rPr lang="sr-Latn-CS" sz="2400" b="1" dirty="0">
                <a:solidFill>
                  <a:srgbClr val="000000"/>
                </a:solidFill>
                <a:latin typeface="Calibri" pitchFamily="34" charset="0"/>
              </a:rPr>
              <a:t>		</a:t>
            </a:r>
            <a:r>
              <a:rPr lang="en-US" sz="2400" b="1" dirty="0">
                <a:solidFill>
                  <a:srgbClr val="000000"/>
                </a:solidFill>
                <a:latin typeface="Calibri" pitchFamily="34" charset="0"/>
              </a:rPr>
              <a:t>100-250 </a:t>
            </a:r>
            <a:r>
              <a:rPr lang="en-US" sz="2400" b="1" dirty="0" err="1">
                <a:solidFill>
                  <a:srgbClr val="000000"/>
                </a:solidFill>
                <a:latin typeface="Calibri" pitchFamily="34" charset="0"/>
              </a:rPr>
              <a:t>keV</a:t>
            </a:r>
            <a:r>
              <a:rPr lang="en-US" sz="2400" b="1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sr-Latn-CS" sz="2400" b="1" dirty="0">
                <a:solidFill>
                  <a:srgbClr val="000000"/>
                </a:solidFill>
                <a:latin typeface="Calibri" pitchFamily="34" charset="0"/>
              </a:rPr>
              <a:t>n.pr.</a:t>
            </a:r>
            <a:r>
              <a:rPr lang="en-US" sz="2400" b="1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US" sz="2400" b="1" baseline="30000" dirty="0" err="1">
                <a:solidFill>
                  <a:srgbClr val="000000"/>
                </a:solidFill>
                <a:latin typeface="Calibri" pitchFamily="34" charset="0"/>
              </a:rPr>
              <a:t>99m</a:t>
            </a:r>
            <a:r>
              <a:rPr lang="en-US" sz="2400" b="1" dirty="0" err="1">
                <a:solidFill>
                  <a:srgbClr val="000000"/>
                </a:solidFill>
                <a:latin typeface="Calibri" pitchFamily="34" charset="0"/>
              </a:rPr>
              <a:t>Tc</a:t>
            </a:r>
            <a:r>
              <a:rPr lang="en-US" sz="2400" b="1" dirty="0">
                <a:solidFill>
                  <a:srgbClr val="000000"/>
                </a:solidFill>
                <a:latin typeface="Calibri" pitchFamily="34" charset="0"/>
              </a:rPr>
              <a:t>, </a:t>
            </a:r>
            <a:r>
              <a:rPr lang="en-US" sz="2400" b="1" baseline="30000" dirty="0" err="1">
                <a:solidFill>
                  <a:srgbClr val="000000"/>
                </a:solidFill>
                <a:latin typeface="Calibri" pitchFamily="34" charset="0"/>
              </a:rPr>
              <a:t>123</a:t>
            </a:r>
            <a:r>
              <a:rPr lang="en-US" sz="2400" b="1" dirty="0" err="1">
                <a:solidFill>
                  <a:srgbClr val="000000"/>
                </a:solidFill>
                <a:latin typeface="Calibri" pitchFamily="34" charset="0"/>
              </a:rPr>
              <a:t>I</a:t>
            </a:r>
            <a:r>
              <a:rPr lang="en-US" sz="2400" b="1" dirty="0">
                <a:solidFill>
                  <a:srgbClr val="000000"/>
                </a:solidFill>
                <a:latin typeface="Calibri" pitchFamily="34" charset="0"/>
              </a:rPr>
              <a:t>, </a:t>
            </a:r>
            <a:r>
              <a:rPr lang="en-US" sz="2400" b="1" baseline="30000" dirty="0" err="1">
                <a:solidFill>
                  <a:srgbClr val="000000"/>
                </a:solidFill>
                <a:latin typeface="Calibri" pitchFamily="34" charset="0"/>
              </a:rPr>
              <a:t>111</a:t>
            </a:r>
            <a:r>
              <a:rPr lang="en-US" sz="2400" b="1" dirty="0" err="1">
                <a:solidFill>
                  <a:srgbClr val="000000"/>
                </a:solidFill>
                <a:latin typeface="Calibri" pitchFamily="34" charset="0"/>
              </a:rPr>
              <a:t>In</a:t>
            </a:r>
            <a:endParaRPr lang="en-US" sz="2400" b="1" dirty="0">
              <a:solidFill>
                <a:srgbClr val="000000"/>
              </a:solidFill>
              <a:latin typeface="Calibri" pitchFamily="34" charset="0"/>
            </a:endParaRPr>
          </a:p>
          <a:p>
            <a:pPr>
              <a:defRPr/>
            </a:pPr>
            <a:r>
              <a:rPr lang="en-US" sz="2400" dirty="0">
                <a:solidFill>
                  <a:srgbClr val="000000"/>
                </a:solidFill>
                <a:latin typeface="Calibri" pitchFamily="34" charset="0"/>
              </a:rPr>
              <a:t>– </a:t>
            </a:r>
            <a:r>
              <a:rPr lang="x-none" sz="2400" b="1" dirty="0">
                <a:solidFill>
                  <a:srgbClr val="000000"/>
                </a:solidFill>
                <a:latin typeface="Calibri" pitchFamily="34" charset="0"/>
              </a:rPr>
              <a:t>Субоптимални</a:t>
            </a:r>
            <a:r>
              <a:rPr lang="en-US" sz="2400" b="1" dirty="0">
                <a:solidFill>
                  <a:srgbClr val="000000"/>
                </a:solidFill>
                <a:latin typeface="Calibri" pitchFamily="34" charset="0"/>
              </a:rPr>
              <a:t>:</a:t>
            </a:r>
            <a:r>
              <a:rPr lang="sr-Latn-CS" sz="2400" b="1" dirty="0">
                <a:solidFill>
                  <a:srgbClr val="000000"/>
                </a:solidFill>
                <a:latin typeface="Calibri" pitchFamily="34" charset="0"/>
              </a:rPr>
              <a:t>	</a:t>
            </a:r>
            <a:r>
              <a:rPr lang="en-US" sz="2400" b="1" dirty="0">
                <a:solidFill>
                  <a:srgbClr val="000000"/>
                </a:solidFill>
                <a:latin typeface="Calibri" pitchFamily="34" charset="0"/>
              </a:rPr>
              <a:t>&lt;100 </a:t>
            </a:r>
            <a:r>
              <a:rPr lang="en-US" sz="2400" b="1" dirty="0" err="1">
                <a:solidFill>
                  <a:srgbClr val="000000"/>
                </a:solidFill>
                <a:latin typeface="Calibri" pitchFamily="34" charset="0"/>
              </a:rPr>
              <a:t>keV</a:t>
            </a:r>
            <a:r>
              <a:rPr lang="sr-Latn-CS" sz="2400" b="1" dirty="0">
                <a:solidFill>
                  <a:srgbClr val="000000"/>
                </a:solidFill>
                <a:latin typeface="Calibri" pitchFamily="34" charset="0"/>
              </a:rPr>
              <a:t> na pr.</a:t>
            </a:r>
            <a:r>
              <a:rPr lang="en-US" sz="2400" b="1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US" sz="2400" b="1" baseline="30000" dirty="0" err="1">
                <a:solidFill>
                  <a:srgbClr val="000000"/>
                </a:solidFill>
                <a:latin typeface="Calibri" pitchFamily="34" charset="0"/>
              </a:rPr>
              <a:t>201</a:t>
            </a:r>
            <a:r>
              <a:rPr lang="en-US" sz="2400" b="1" dirty="0" err="1">
                <a:solidFill>
                  <a:srgbClr val="000000"/>
                </a:solidFill>
                <a:latin typeface="Calibri" pitchFamily="34" charset="0"/>
              </a:rPr>
              <a:t>Tl</a:t>
            </a:r>
            <a:endParaRPr lang="en-US" sz="2400" b="1" dirty="0">
              <a:solidFill>
                <a:srgbClr val="000000"/>
              </a:solidFill>
              <a:latin typeface="Calibri" pitchFamily="34" charset="0"/>
            </a:endParaRPr>
          </a:p>
          <a:p>
            <a:pPr>
              <a:defRPr/>
            </a:pPr>
            <a:r>
              <a:rPr lang="sr-Latn-CS" sz="2400" b="1" dirty="0">
                <a:solidFill>
                  <a:srgbClr val="000000"/>
                </a:solidFill>
                <a:latin typeface="Calibri" pitchFamily="34" charset="0"/>
              </a:rPr>
              <a:t>			</a:t>
            </a:r>
            <a:r>
              <a:rPr lang="nb-NO" sz="2400" b="1" dirty="0">
                <a:solidFill>
                  <a:srgbClr val="000000"/>
                </a:solidFill>
                <a:latin typeface="Calibri" pitchFamily="34" charset="0"/>
              </a:rPr>
              <a:t>&gt;250 keV e.g. </a:t>
            </a:r>
            <a:r>
              <a:rPr lang="nb-NO" sz="2400" b="1" baseline="30000" dirty="0">
                <a:solidFill>
                  <a:srgbClr val="000000"/>
                </a:solidFill>
                <a:latin typeface="Calibri" pitchFamily="34" charset="0"/>
              </a:rPr>
              <a:t>67</a:t>
            </a:r>
            <a:r>
              <a:rPr lang="nb-NO" sz="2400" b="1" dirty="0">
                <a:solidFill>
                  <a:srgbClr val="000000"/>
                </a:solidFill>
                <a:latin typeface="Calibri" pitchFamily="34" charset="0"/>
              </a:rPr>
              <a:t>Ga &amp;</a:t>
            </a:r>
            <a:r>
              <a:rPr lang="nb-NO" sz="2400" b="1" baseline="30000" dirty="0" smtClean="0">
                <a:solidFill>
                  <a:srgbClr val="000000"/>
                </a:solidFill>
                <a:latin typeface="Calibri" pitchFamily="34" charset="0"/>
              </a:rPr>
              <a:t>131</a:t>
            </a:r>
            <a:r>
              <a:rPr lang="nb-NO" sz="2400" b="1" dirty="0" smtClean="0">
                <a:solidFill>
                  <a:srgbClr val="000000"/>
                </a:solidFill>
                <a:latin typeface="Calibri" pitchFamily="34" charset="0"/>
              </a:rPr>
              <a:t>I</a:t>
            </a:r>
            <a:endParaRPr lang="sr-Cyrl-CS" sz="2400" b="1" dirty="0" smtClean="0">
              <a:solidFill>
                <a:srgbClr val="000000"/>
              </a:solidFill>
              <a:latin typeface="Calibri" pitchFamily="34" charset="0"/>
            </a:endParaRPr>
          </a:p>
          <a:p>
            <a:pPr>
              <a:defRPr/>
            </a:pPr>
            <a:r>
              <a:rPr lang="en-US" sz="2400" dirty="0" smtClean="0">
                <a:solidFill>
                  <a:srgbClr val="000000"/>
                </a:solidFill>
                <a:latin typeface="Calibri" pitchFamily="34" charset="0"/>
              </a:rPr>
              <a:t>• </a:t>
            </a:r>
            <a:r>
              <a:rPr lang="x-none" sz="2400" b="1" dirty="0" smtClean="0">
                <a:solidFill>
                  <a:srgbClr val="000000"/>
                </a:solidFill>
                <a:latin typeface="Calibri" pitchFamily="34" charset="0"/>
              </a:rPr>
              <a:t>Ефективни</a:t>
            </a:r>
            <a:r>
              <a:rPr lang="sr-Latn-CS" sz="2400" b="1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x-none" sz="2400" b="1" dirty="0" smtClean="0">
                <a:solidFill>
                  <a:srgbClr val="000000"/>
                </a:solidFill>
                <a:latin typeface="Calibri" pitchFamily="34" charset="0"/>
              </a:rPr>
              <a:t>полуживот</a:t>
            </a:r>
            <a:r>
              <a:rPr lang="sr-Latn-CS" sz="2400" b="1" dirty="0" smtClean="0">
                <a:solidFill>
                  <a:srgbClr val="000000"/>
                </a:solidFill>
                <a:latin typeface="Calibri" pitchFamily="34" charset="0"/>
              </a:rPr>
              <a:t> (Effective </a:t>
            </a:r>
            <a:r>
              <a:rPr lang="en-US" sz="2400" b="1" dirty="0" smtClean="0">
                <a:solidFill>
                  <a:srgbClr val="000000"/>
                </a:solidFill>
                <a:latin typeface="Calibri" pitchFamily="34" charset="0"/>
              </a:rPr>
              <a:t>Half-life</a:t>
            </a:r>
            <a:r>
              <a:rPr lang="sr-Latn-CS" sz="2400" b="1" dirty="0" smtClean="0">
                <a:solidFill>
                  <a:srgbClr val="000000"/>
                </a:solidFill>
                <a:latin typeface="Calibri" pitchFamily="34" charset="0"/>
              </a:rPr>
              <a:t>)</a:t>
            </a:r>
            <a:r>
              <a:rPr lang="en-US" sz="2400" b="1" dirty="0" smtClean="0">
                <a:solidFill>
                  <a:srgbClr val="000000"/>
                </a:solidFill>
                <a:latin typeface="Calibri" pitchFamily="34" charset="0"/>
              </a:rPr>
              <a:t>:</a:t>
            </a:r>
          </a:p>
          <a:p>
            <a:pPr>
              <a:defRPr/>
            </a:pPr>
            <a:r>
              <a:rPr lang="en-US" sz="2400" dirty="0" smtClean="0">
                <a:solidFill>
                  <a:srgbClr val="000000"/>
                </a:solidFill>
                <a:latin typeface="Calibri" pitchFamily="34" charset="0"/>
              </a:rPr>
              <a:t>– </a:t>
            </a:r>
            <a:r>
              <a:rPr lang="x-none" sz="2400" dirty="0" smtClean="0">
                <a:solidFill>
                  <a:srgbClr val="000000"/>
                </a:solidFill>
                <a:latin typeface="Calibri" pitchFamily="34" charset="0"/>
              </a:rPr>
              <a:t>Мора</a:t>
            </a:r>
            <a:r>
              <a:rPr lang="sr-Latn-CS" sz="2400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x-none" sz="2400" dirty="0" smtClean="0">
                <a:solidFill>
                  <a:srgbClr val="000000"/>
                </a:solidFill>
                <a:latin typeface="Calibri" pitchFamily="34" charset="0"/>
              </a:rPr>
              <a:t>бити</a:t>
            </a:r>
            <a:r>
              <a:rPr lang="sr-Latn-CS" sz="2400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x-none" sz="2400" dirty="0" smtClean="0">
                <a:solidFill>
                  <a:srgbClr val="000000"/>
                </a:solidFill>
                <a:latin typeface="Calibri" pitchFamily="34" charset="0"/>
              </a:rPr>
              <a:t>довољно</a:t>
            </a:r>
            <a:r>
              <a:rPr lang="sr-Latn-CS" sz="2400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x-none" sz="2400" dirty="0" smtClean="0">
                <a:solidFill>
                  <a:srgbClr val="000000"/>
                </a:solidFill>
                <a:latin typeface="Calibri" pitchFamily="34" charset="0"/>
              </a:rPr>
              <a:t>кратак</a:t>
            </a:r>
            <a:r>
              <a:rPr lang="sr-Latn-CS" sz="2400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x-none" sz="2400" dirty="0" smtClean="0">
                <a:solidFill>
                  <a:srgbClr val="000000"/>
                </a:solidFill>
                <a:latin typeface="Calibri" pitchFamily="34" charset="0"/>
              </a:rPr>
              <a:t>да</a:t>
            </a:r>
            <a:r>
              <a:rPr lang="sr-Latn-CS" sz="2400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x-none" sz="2400" dirty="0" smtClean="0">
                <a:solidFill>
                  <a:srgbClr val="000000"/>
                </a:solidFill>
                <a:latin typeface="Calibri" pitchFamily="34" charset="0"/>
              </a:rPr>
              <a:t>се</a:t>
            </a:r>
            <a:r>
              <a:rPr lang="sr-Latn-CS" sz="2400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x-none" sz="2400" dirty="0" smtClean="0">
                <a:solidFill>
                  <a:srgbClr val="000000"/>
                </a:solidFill>
                <a:latin typeface="Calibri" pitchFamily="34" charset="0"/>
              </a:rPr>
              <a:t>миниминизује</a:t>
            </a:r>
            <a:r>
              <a:rPr lang="sr-Latn-CS" sz="2400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x-none" sz="2400" dirty="0" smtClean="0">
                <a:solidFill>
                  <a:srgbClr val="000000"/>
                </a:solidFill>
                <a:latin typeface="Calibri" pitchFamily="34" charset="0"/>
              </a:rPr>
              <a:t>доза</a:t>
            </a:r>
            <a:r>
              <a:rPr lang="sr-Latn-CS" sz="2400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x-none" sz="2400" dirty="0" smtClean="0">
                <a:solidFill>
                  <a:srgbClr val="000000"/>
                </a:solidFill>
                <a:latin typeface="Calibri" pitchFamily="34" charset="0"/>
              </a:rPr>
              <a:t>коју</a:t>
            </a:r>
            <a:r>
              <a:rPr lang="sr-Latn-CS" sz="2400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x-none" sz="2400" dirty="0" smtClean="0">
                <a:solidFill>
                  <a:srgbClr val="000000"/>
                </a:solidFill>
                <a:latin typeface="Calibri" pitchFamily="34" charset="0"/>
              </a:rPr>
              <a:t>пацијент</a:t>
            </a:r>
            <a:r>
              <a:rPr lang="sr-Latn-CS" sz="2400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x-none" sz="2400" dirty="0" smtClean="0">
                <a:solidFill>
                  <a:srgbClr val="000000"/>
                </a:solidFill>
                <a:latin typeface="Calibri" pitchFamily="34" charset="0"/>
              </a:rPr>
              <a:t>прими</a:t>
            </a:r>
            <a:r>
              <a:rPr lang="sr-Latn-CS" sz="2400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x-none" sz="2400" dirty="0" smtClean="0">
                <a:solidFill>
                  <a:srgbClr val="000000"/>
                </a:solidFill>
                <a:latin typeface="Calibri" pitchFamily="34" charset="0"/>
              </a:rPr>
              <a:t>и</a:t>
            </a:r>
            <a:r>
              <a:rPr lang="sr-Latn-CS" sz="2400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x-none" sz="2400" dirty="0" smtClean="0">
                <a:solidFill>
                  <a:srgbClr val="000000"/>
                </a:solidFill>
                <a:latin typeface="Calibri" pitchFamily="34" charset="0"/>
              </a:rPr>
              <a:t>довољно</a:t>
            </a:r>
            <a:r>
              <a:rPr lang="sr-Latn-CS" sz="2400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x-none" sz="2400" dirty="0" smtClean="0">
                <a:solidFill>
                  <a:srgbClr val="000000"/>
                </a:solidFill>
                <a:latin typeface="Calibri" pitchFamily="34" charset="0"/>
              </a:rPr>
              <a:t>дуго</a:t>
            </a:r>
            <a:r>
              <a:rPr lang="sr-Latn-CS" sz="2400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x-none" sz="2400" dirty="0" smtClean="0">
                <a:solidFill>
                  <a:srgbClr val="000000"/>
                </a:solidFill>
                <a:latin typeface="Calibri" pitchFamily="34" charset="0"/>
              </a:rPr>
              <a:t>да</a:t>
            </a:r>
            <a:r>
              <a:rPr lang="sr-Latn-CS" sz="2400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x-none" sz="2400" dirty="0" smtClean="0">
                <a:solidFill>
                  <a:srgbClr val="000000"/>
                </a:solidFill>
                <a:latin typeface="Calibri" pitchFamily="34" charset="0"/>
              </a:rPr>
              <a:t>се</a:t>
            </a:r>
            <a:r>
              <a:rPr lang="sr-Latn-CS" sz="2400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x-none" sz="2400" dirty="0" smtClean="0">
                <a:solidFill>
                  <a:srgbClr val="000000"/>
                </a:solidFill>
                <a:latin typeface="Calibri" pitchFamily="34" charset="0"/>
              </a:rPr>
              <a:t>процедура</a:t>
            </a:r>
            <a:r>
              <a:rPr lang="sr-Latn-CS" sz="2400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x-none" sz="2400" dirty="0" smtClean="0">
                <a:solidFill>
                  <a:srgbClr val="000000"/>
                </a:solidFill>
                <a:latin typeface="Calibri" pitchFamily="34" charset="0"/>
              </a:rPr>
              <a:t>уради</a:t>
            </a:r>
            <a:r>
              <a:rPr lang="sr-Latn-CS" sz="2400" dirty="0" smtClean="0">
                <a:solidFill>
                  <a:srgbClr val="000000"/>
                </a:solidFill>
                <a:latin typeface="Calibri" pitchFamily="34" charset="0"/>
              </a:rPr>
              <a:t>. </a:t>
            </a:r>
            <a:r>
              <a:rPr lang="x-none" sz="2400" dirty="0" smtClean="0">
                <a:solidFill>
                  <a:srgbClr val="000000"/>
                </a:solidFill>
                <a:latin typeface="Calibri" pitchFamily="34" charset="0"/>
              </a:rPr>
              <a:t>Идеално</a:t>
            </a:r>
            <a:r>
              <a:rPr lang="sr-Latn-CS" sz="2400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x-none" sz="2400" dirty="0" smtClean="0">
                <a:solidFill>
                  <a:srgbClr val="000000"/>
                </a:solidFill>
                <a:latin typeface="Calibri" pitchFamily="34" charset="0"/>
              </a:rPr>
              <a:t>би</a:t>
            </a:r>
            <a:r>
              <a:rPr lang="sr-Latn-CS" sz="2400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x-none" sz="2400" dirty="0" smtClean="0">
                <a:solidFill>
                  <a:srgbClr val="000000"/>
                </a:solidFill>
                <a:latin typeface="Calibri" pitchFamily="34" charset="0"/>
              </a:rPr>
              <a:t>било</a:t>
            </a:r>
            <a:r>
              <a:rPr lang="sr-Latn-CS" sz="2400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x-none" sz="2400" dirty="0" smtClean="0">
                <a:solidFill>
                  <a:srgbClr val="000000"/>
                </a:solidFill>
                <a:latin typeface="Calibri" pitchFamily="34" charset="0"/>
              </a:rPr>
              <a:t>да</a:t>
            </a:r>
            <a:r>
              <a:rPr lang="sr-Latn-CS" sz="2400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x-none" sz="2400" dirty="0" smtClean="0">
                <a:solidFill>
                  <a:srgbClr val="000000"/>
                </a:solidFill>
                <a:latin typeface="Calibri" pitchFamily="34" charset="0"/>
              </a:rPr>
              <a:t>буде</a:t>
            </a:r>
            <a:r>
              <a:rPr lang="sr-Latn-CS" sz="2400" dirty="0" smtClean="0">
                <a:solidFill>
                  <a:srgbClr val="000000"/>
                </a:solidFill>
                <a:latin typeface="Calibri" pitchFamily="34" charset="0"/>
              </a:rPr>
              <a:t> 1.5 </a:t>
            </a:r>
            <a:r>
              <a:rPr lang="x-none" sz="2400" dirty="0" smtClean="0">
                <a:solidFill>
                  <a:srgbClr val="000000"/>
                </a:solidFill>
                <a:latin typeface="Calibri" pitchFamily="34" charset="0"/>
              </a:rPr>
              <a:t>пута</a:t>
            </a:r>
            <a:r>
              <a:rPr lang="sr-Latn-CS" sz="2400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x-none" sz="2400" dirty="0" smtClean="0">
                <a:solidFill>
                  <a:srgbClr val="000000"/>
                </a:solidFill>
                <a:latin typeface="Calibri" pitchFamily="34" charset="0"/>
              </a:rPr>
              <a:t>дуже</a:t>
            </a:r>
            <a:r>
              <a:rPr lang="sr-Latn-CS" sz="2400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x-none" sz="2400" dirty="0" smtClean="0">
                <a:solidFill>
                  <a:srgbClr val="000000"/>
                </a:solidFill>
                <a:latin typeface="Calibri" pitchFamily="34" charset="0"/>
              </a:rPr>
              <a:t>од</a:t>
            </a:r>
            <a:r>
              <a:rPr lang="sr-Latn-CS" sz="2400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x-none" sz="2400" dirty="0" smtClean="0">
                <a:solidFill>
                  <a:srgbClr val="000000"/>
                </a:solidFill>
                <a:latin typeface="Calibri" pitchFamily="34" charset="0"/>
              </a:rPr>
              <a:t>трајања</a:t>
            </a:r>
            <a:r>
              <a:rPr lang="sr-Latn-CS" sz="2400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x-none" sz="2400" dirty="0" smtClean="0">
                <a:solidFill>
                  <a:srgbClr val="000000"/>
                </a:solidFill>
                <a:latin typeface="Calibri" pitchFamily="34" charset="0"/>
              </a:rPr>
              <a:t>дијагностичке</a:t>
            </a:r>
            <a:r>
              <a:rPr lang="sr-Latn-CS" sz="2400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x-none" sz="2400" dirty="0" smtClean="0">
                <a:solidFill>
                  <a:srgbClr val="000000"/>
                </a:solidFill>
                <a:latin typeface="Calibri" pitchFamily="34" charset="0"/>
              </a:rPr>
              <a:t>процедуре</a:t>
            </a:r>
            <a:r>
              <a:rPr lang="sr-Latn-CS" sz="2400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</a:p>
          <a:p>
            <a:pPr>
              <a:defRPr/>
            </a:pPr>
            <a:endParaRPr lang="sr-Latn-CS" sz="2400" dirty="0" smtClean="0">
              <a:solidFill>
                <a:srgbClr val="000000"/>
              </a:solidFill>
              <a:latin typeface="Calibri" pitchFamily="34" charset="0"/>
            </a:endParaRPr>
          </a:p>
          <a:p>
            <a:pPr>
              <a:defRPr/>
            </a:pPr>
            <a:r>
              <a:rPr lang="de-DE" sz="2400" b="1" dirty="0" smtClean="0">
                <a:solidFill>
                  <a:srgbClr val="000000"/>
                </a:solidFill>
                <a:latin typeface="Calibri" pitchFamily="34" charset="0"/>
              </a:rPr>
              <a:t>T</a:t>
            </a:r>
            <a:r>
              <a:rPr lang="de-DE" sz="2400" b="1" baseline="-25000" dirty="0" smtClean="0">
                <a:solidFill>
                  <a:srgbClr val="000000"/>
                </a:solidFill>
                <a:latin typeface="Calibri" pitchFamily="34" charset="0"/>
              </a:rPr>
              <a:t>E</a:t>
            </a:r>
            <a:r>
              <a:rPr lang="de-DE" sz="2400" b="1" dirty="0" smtClean="0">
                <a:solidFill>
                  <a:srgbClr val="000000"/>
                </a:solidFill>
                <a:latin typeface="Calibri" pitchFamily="34" charset="0"/>
              </a:rPr>
              <a:t> =</a:t>
            </a:r>
            <a:r>
              <a:rPr lang="sr-Latn-CS" sz="2400" b="1" dirty="0" smtClean="0">
                <a:solidFill>
                  <a:srgbClr val="000000"/>
                </a:solidFill>
                <a:latin typeface="Calibri" pitchFamily="34" charset="0"/>
              </a:rPr>
              <a:t>(</a:t>
            </a:r>
            <a:r>
              <a:rPr lang="de-DE" sz="2400" b="1" dirty="0" smtClean="0">
                <a:solidFill>
                  <a:srgbClr val="000000"/>
                </a:solidFill>
                <a:latin typeface="Calibri" pitchFamily="34" charset="0"/>
              </a:rPr>
              <a:t>T</a:t>
            </a:r>
            <a:r>
              <a:rPr lang="de-DE" sz="2400" b="1" baseline="-25000" dirty="0" smtClean="0">
                <a:solidFill>
                  <a:srgbClr val="000000"/>
                </a:solidFill>
                <a:latin typeface="Calibri" pitchFamily="34" charset="0"/>
              </a:rPr>
              <a:t>B </a:t>
            </a:r>
            <a:r>
              <a:rPr lang="de-DE" sz="2400" b="1" dirty="0" smtClean="0">
                <a:solidFill>
                  <a:srgbClr val="000000"/>
                </a:solidFill>
                <a:latin typeface="Calibri" pitchFamily="34" charset="0"/>
              </a:rPr>
              <a:t>T</a:t>
            </a:r>
            <a:r>
              <a:rPr lang="de-DE" sz="2400" b="1" baseline="-25000" dirty="0" smtClean="0">
                <a:solidFill>
                  <a:srgbClr val="000000"/>
                </a:solidFill>
                <a:latin typeface="Calibri" pitchFamily="34" charset="0"/>
              </a:rPr>
              <a:t>P</a:t>
            </a:r>
            <a:r>
              <a:rPr lang="sr-Latn-CS" sz="2400" b="1" dirty="0" smtClean="0">
                <a:solidFill>
                  <a:srgbClr val="000000"/>
                </a:solidFill>
                <a:latin typeface="Calibri" pitchFamily="34" charset="0"/>
              </a:rPr>
              <a:t>)</a:t>
            </a:r>
            <a:r>
              <a:rPr lang="de-DE" sz="2400" b="1" dirty="0" smtClean="0">
                <a:solidFill>
                  <a:srgbClr val="000000"/>
                </a:solidFill>
                <a:latin typeface="Calibri" pitchFamily="34" charset="0"/>
              </a:rPr>
              <a:t>/ </a:t>
            </a:r>
            <a:r>
              <a:rPr lang="sr-Latn-CS" sz="2400" b="1" dirty="0" smtClean="0">
                <a:solidFill>
                  <a:srgbClr val="000000"/>
                </a:solidFill>
                <a:latin typeface="Calibri" pitchFamily="34" charset="0"/>
              </a:rPr>
              <a:t>(</a:t>
            </a:r>
            <a:r>
              <a:rPr lang="de-DE" sz="2400" b="1" dirty="0" smtClean="0">
                <a:solidFill>
                  <a:srgbClr val="000000"/>
                </a:solidFill>
                <a:latin typeface="Calibri" pitchFamily="34" charset="0"/>
              </a:rPr>
              <a:t>T</a:t>
            </a:r>
            <a:r>
              <a:rPr lang="de-DE" sz="2400" b="1" baseline="-25000" dirty="0" smtClean="0">
                <a:solidFill>
                  <a:srgbClr val="000000"/>
                </a:solidFill>
                <a:latin typeface="Calibri" pitchFamily="34" charset="0"/>
              </a:rPr>
              <a:t>B</a:t>
            </a:r>
            <a:r>
              <a:rPr lang="de-DE" sz="2400" b="1" dirty="0" smtClean="0">
                <a:solidFill>
                  <a:srgbClr val="000000"/>
                </a:solidFill>
                <a:latin typeface="Calibri" pitchFamily="34" charset="0"/>
              </a:rPr>
              <a:t> + T</a:t>
            </a:r>
            <a:r>
              <a:rPr lang="de-DE" sz="2400" b="1" baseline="-25000" dirty="0" smtClean="0">
                <a:solidFill>
                  <a:srgbClr val="000000"/>
                </a:solidFill>
                <a:latin typeface="Calibri" pitchFamily="34" charset="0"/>
              </a:rPr>
              <a:t>P</a:t>
            </a:r>
            <a:r>
              <a:rPr lang="sr-Latn-CS" sz="2400" b="1" dirty="0" smtClean="0">
                <a:solidFill>
                  <a:srgbClr val="000000"/>
                </a:solidFill>
                <a:latin typeface="Calibri" pitchFamily="34" charset="0"/>
              </a:rPr>
              <a:t>)</a:t>
            </a:r>
            <a:endParaRPr lang="en-US" sz="2400" dirty="0" smtClean="0">
              <a:solidFill>
                <a:srgbClr val="000000"/>
              </a:solidFill>
              <a:latin typeface="Calibri" pitchFamily="34" charset="0"/>
            </a:endParaRPr>
          </a:p>
          <a:p>
            <a:pPr>
              <a:defRPr/>
            </a:pP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80900" name="Rectangle 5"/>
          <p:cNvSpPr>
            <a:spLocks noChangeArrowheads="1"/>
          </p:cNvSpPr>
          <p:nvPr/>
        </p:nvSpPr>
        <p:spPr bwMode="auto">
          <a:xfrm>
            <a:off x="685800" y="381000"/>
            <a:ext cx="9906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x-none" sz="4000" dirty="0">
                <a:solidFill>
                  <a:srgbClr val="000000"/>
                </a:solidFill>
              </a:rPr>
              <a:t>Идеални</a:t>
            </a:r>
            <a:r>
              <a:rPr lang="sr-Latn-CS" sz="4000" dirty="0">
                <a:solidFill>
                  <a:srgbClr val="000000"/>
                </a:solidFill>
              </a:rPr>
              <a:t> </a:t>
            </a:r>
            <a:r>
              <a:rPr lang="x-none" sz="4000" dirty="0">
                <a:solidFill>
                  <a:srgbClr val="000000"/>
                </a:solidFill>
              </a:rPr>
              <a:t>радиофармацеутик</a:t>
            </a:r>
            <a:r>
              <a:rPr lang="sr-Latn-CS" sz="4000" dirty="0">
                <a:solidFill>
                  <a:srgbClr val="000000"/>
                </a:solidFill>
              </a:rPr>
              <a:t> </a:t>
            </a:r>
            <a:r>
              <a:rPr lang="x-none" sz="4000" dirty="0">
                <a:solidFill>
                  <a:srgbClr val="000000"/>
                </a:solidFill>
              </a:rPr>
              <a:t>за</a:t>
            </a:r>
            <a:r>
              <a:rPr lang="sr-Latn-CS" sz="4000" dirty="0">
                <a:solidFill>
                  <a:srgbClr val="000000"/>
                </a:solidFill>
              </a:rPr>
              <a:t> </a:t>
            </a:r>
            <a:r>
              <a:rPr lang="x-none" sz="4000" dirty="0">
                <a:solidFill>
                  <a:srgbClr val="000000"/>
                </a:solidFill>
              </a:rPr>
              <a:t>дијагностику</a:t>
            </a:r>
            <a:endParaRPr lang="en-US" sz="4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593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839" y="62782"/>
            <a:ext cx="11245850" cy="451555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Ћелије феохромоцитома се могу визуализовати накупљањем </a:t>
            </a:r>
            <a:r>
              <a:rPr lang="x-none" b="1" baseline="30000" dirty="0" smtClean="0">
                <a:latin typeface="Calibri" panose="020F0502020204030204" pitchFamily="34" charset="0"/>
                <a:cs typeface="Calibri" panose="020F0502020204030204" pitchFamily="34" charset="0"/>
              </a:rPr>
              <a:t>11</a:t>
            </a:r>
            <a:r>
              <a:rPr lang="x-none" b="1" dirty="0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lang="x-none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-хидроксиефедрина 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HED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). </a:t>
            </a:r>
          </a:p>
          <a:p>
            <a:pPr algn="just">
              <a:lnSpc>
                <a:spcPct val="150000"/>
              </a:lnSpc>
            </a:pP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структурно 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сличан са норепинефрином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, али 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метаболички се разликују; HED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садржи CH3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групу која спречава 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деградацију  моноамино 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оксидазом и мање је 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растворљив. Неколико 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минута од 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инјекције HED 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се равномерно распоређује у симпатичком нервном систему свих органа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.  Брз 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клиренс кроз јетру и бубреге чини га погодним за клиничку праксу.</a:t>
            </a:r>
          </a:p>
          <a:p>
            <a:pPr>
              <a:lnSpc>
                <a:spcPct val="150000"/>
              </a:lnSpc>
            </a:pP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Ћелије 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малигног феохромоцитома веома су отпорне на примену 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цитостатика  па 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је један од начина лечења примена </a:t>
            </a:r>
            <a:r>
              <a:rPr lang="sr-Latn-RS" baseline="30000" dirty="0" smtClean="0">
                <a:latin typeface="Calibri" panose="020F0502020204030204" pitchFamily="34" charset="0"/>
                <a:cs typeface="Calibri" panose="020F0502020204030204" pitchFamily="34" charset="0"/>
              </a:rPr>
              <a:t>131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I-</a:t>
            </a:r>
            <a:r>
              <a:rPr lang="sr-Latn-RS" dirty="0" smtClean="0">
                <a:latin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IBG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после фармаколошке 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блокаде акумулације радиојода у 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тиреоидеји. Интензивно везивање бензилгванидина обележеног 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радиоактивним јодом 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у мета положају у дози од око 7,4 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GBq код 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60% особа даје побољшање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x-none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5284" y="4578338"/>
            <a:ext cx="3892138" cy="2251556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187726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590550" y="152400"/>
            <a:ext cx="11125200" cy="7620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altLang="x-none" sz="32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Somatostatin</a:t>
            </a:r>
            <a:r>
              <a:rPr lang="en-US" altLang="x-none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Receptor Imaging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486310" y="1219200"/>
            <a:ext cx="11219380" cy="5328356"/>
          </a:xfrm>
        </p:spPr>
        <p:txBody>
          <a:bodyPr>
            <a:normAutofit fontScale="92500" lnSpcReduction="20000"/>
          </a:bodyPr>
          <a:lstStyle/>
          <a:p>
            <a:pPr marL="0" indent="-274320" algn="just">
              <a:lnSpc>
                <a:spcPct val="150000"/>
              </a:lnSpc>
              <a:buNone/>
              <a:defRPr/>
            </a:pPr>
            <a:r>
              <a:rPr lang="sr-Cyrl-CS" sz="24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Соматостатински рецептори (</a:t>
            </a:r>
            <a:r>
              <a:rPr lang="x-none" sz="24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SSTR)</a:t>
            </a:r>
            <a:r>
              <a:rPr lang="sr-Cyrl-CS" sz="24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sz="2400" dirty="0">
                <a:latin typeface="Calibri" panose="020F0502020204030204" pitchFamily="34" charset="0"/>
                <a:cs typeface="Calibri" panose="020F0502020204030204" pitchFamily="34" charset="0"/>
              </a:rPr>
              <a:t>су интегрални мембрански гликопротеини нормалних ћелија неуроендокриног порекла (Лангерхансових острваца панкреаса, предњег режња хипофизе и 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C-cell </a:t>
            </a:r>
            <a:r>
              <a:rPr lang="sr-Cyrl-CS" sz="2400" dirty="0">
                <a:latin typeface="Calibri" panose="020F0502020204030204" pitchFamily="34" charset="0"/>
                <a:cs typeface="Calibri" panose="020F0502020204030204" pitchFamily="34" charset="0"/>
              </a:rPr>
              <a:t>штитасте жлезде), али и добро диферентованих тумора мозга, малигних лимфома, дојке и плућа и активираних лимфоцита</a:t>
            </a:r>
            <a:endParaRPr lang="en-US" sz="2400" dirty="0">
              <a:solidFill>
                <a:srgbClr val="FF99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609600" indent="-609600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  <a:buSzPct val="76000"/>
              <a:defRPr/>
            </a:pP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Накупљање</a:t>
            </a:r>
            <a:r>
              <a:rPr lang="sr-Latn-C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радиоиобележеног</a:t>
            </a:r>
            <a:r>
              <a:rPr lang="sr-Latn-C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агониста</a:t>
            </a:r>
            <a:r>
              <a:rPr lang="sr-Latn-C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или</a:t>
            </a:r>
            <a:r>
              <a:rPr lang="sr-Latn-C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антагониста</a:t>
            </a:r>
            <a:r>
              <a:rPr lang="sr-Latn-C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зависи</a:t>
            </a:r>
            <a:r>
              <a:rPr lang="sr-Latn-C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од</a:t>
            </a:r>
            <a:r>
              <a:rPr lang="sr-Latn-CS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marL="609600" indent="-609600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  <a:buSzPct val="76000"/>
              <a:buFontTx/>
              <a:buAutoNum type="arabicPeriod"/>
              <a:defRPr/>
            </a:pP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Прокрвљености</a:t>
            </a:r>
            <a:r>
              <a:rPr lang="sr-Latn-C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ткива</a:t>
            </a:r>
            <a:endParaRPr lang="sr-Latn-C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609600" indent="-609600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  <a:buSzPct val="76000"/>
              <a:buFontTx/>
              <a:buAutoNum type="arabicPeriod"/>
              <a:defRPr/>
            </a:pP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Афинитета</a:t>
            </a:r>
            <a:r>
              <a:rPr lang="sr-Latn-C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ка</a:t>
            </a:r>
            <a:r>
              <a:rPr lang="sr-Latn-C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рецептору</a:t>
            </a:r>
            <a:endParaRPr lang="sr-Latn-C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609600" indent="-609600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  <a:buSzPct val="76000"/>
              <a:buFontTx/>
              <a:buAutoNum type="arabicPeriod"/>
              <a:defRPr/>
            </a:pP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Стабилности</a:t>
            </a:r>
            <a:r>
              <a:rPr lang="sr-Latn-C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радиофармака</a:t>
            </a:r>
            <a:endParaRPr lang="sr-Latn-C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609600" indent="-609600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  <a:buSzPct val="76000"/>
              <a:buFontTx/>
              <a:buAutoNum type="arabicPeriod"/>
              <a:defRPr/>
            </a:pP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Концентрацији</a:t>
            </a:r>
            <a:r>
              <a:rPr lang="sr-Latn-C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рецептора</a:t>
            </a:r>
            <a:endParaRPr lang="sr-Latn-C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609600" indent="-609600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  <a:buSzPct val="76000"/>
              <a:buFontTx/>
              <a:buAutoNum type="arabicPeriod"/>
              <a:defRPr/>
            </a:pP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Евентуалне </a:t>
            </a:r>
            <a:r>
              <a:rPr lang="sr-Latn-CS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присутности</a:t>
            </a:r>
            <a:r>
              <a:rPr lang="sr-Latn-C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компетитора</a:t>
            </a:r>
            <a:r>
              <a:rPr lang="sr-Latn-C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радиофармака</a:t>
            </a:r>
            <a:r>
              <a:rPr lang="sr-Latn-C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0" indent="0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  <a:buSzPct val="76000"/>
              <a:buNone/>
              <a:defRPr/>
            </a:pPr>
            <a:r>
              <a:rPr lang="sr-Latn-CS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физиолошког</a:t>
            </a:r>
            <a:r>
              <a:rPr lang="sr-Latn-C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или</a:t>
            </a:r>
            <a:r>
              <a:rPr lang="sr-Latn-C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фармаколошког</a:t>
            </a:r>
            <a:r>
              <a:rPr lang="sr-Latn-C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агониста</a:t>
            </a:r>
            <a:r>
              <a:rPr lang="sr-Latn-CS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антагониста</a:t>
            </a:r>
            <a:r>
              <a:rPr lang="sr-Latn-CS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274320" indent="-274320">
              <a:lnSpc>
                <a:spcPct val="150000"/>
              </a:lnSpc>
              <a:buFont typeface="Wingdings 3"/>
              <a:buChar char=""/>
              <a:defRPr/>
            </a:pPr>
            <a:endParaRPr lang="en-US" dirty="0" smtClean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981200" y="3505200"/>
            <a:ext cx="8458200" cy="31242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609600" indent="-609600">
              <a:spcBef>
                <a:spcPts val="600"/>
              </a:spcBef>
              <a:buClr>
                <a:schemeClr val="accent1"/>
              </a:buClr>
              <a:buSzPct val="76000"/>
              <a:defRPr/>
            </a:pPr>
            <a:endParaRPr lang="sr-Latn-CS" sz="2400" dirty="0"/>
          </a:p>
          <a:p>
            <a:pPr marL="609600" indent="-609600">
              <a:spcBef>
                <a:spcPts val="600"/>
              </a:spcBef>
              <a:buClr>
                <a:schemeClr val="accent1"/>
              </a:buClr>
              <a:buSzPct val="76000"/>
              <a:buFontTx/>
              <a:buAutoNum type="arabicPeriod"/>
              <a:defRPr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55440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2475" y="485775"/>
            <a:ext cx="10375773" cy="6372225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60000"/>
              </a:lnSpc>
              <a:spcBef>
                <a:spcPts val="0"/>
              </a:spcBef>
            </a:pP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ј</a:t>
            </a:r>
            <a:r>
              <a:rPr lang="ru-RU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една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од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разлика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између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„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природних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“ пептида и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обележених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пептида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је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тачка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уласка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у </a:t>
            </a:r>
            <a:r>
              <a:rPr lang="ru-RU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људско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тело.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Природни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пептиди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се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производе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у </a:t>
            </a:r>
            <a:r>
              <a:rPr lang="ru-RU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одређеним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органима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обично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у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дужем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облику,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који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се </a:t>
            </a:r>
            <a:r>
              <a:rPr lang="ru-RU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разграђује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и </a:t>
            </a:r>
            <a:r>
              <a:rPr lang="ru-RU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активне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 форме су у виду </a:t>
            </a:r>
            <a:r>
              <a:rPr lang="ru-RU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мањег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 пептида.</a:t>
            </a:r>
          </a:p>
          <a:p>
            <a:pPr>
              <a:lnSpc>
                <a:spcPct val="160000"/>
              </a:lnSpc>
              <a:spcBef>
                <a:spcPts val="0"/>
              </a:spcBef>
            </a:pPr>
            <a:r>
              <a:rPr lang="ru-RU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Њихово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деловање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је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усмерено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на друге (или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исте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) органе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који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имају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контакт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са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местом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производње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кроз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проток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крви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ru-RU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Радиообележени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) </a:t>
            </a:r>
            <a:r>
              <a:rPr lang="ru-RU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аналози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се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дају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периферним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путем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тако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да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путују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према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циљном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органу 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или </a:t>
            </a:r>
            <a:r>
              <a:rPr lang="ru-RU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органима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углавном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путем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артеријског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система. </a:t>
            </a:r>
            <a:endParaRPr lang="ru-RU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60000"/>
              </a:lnSpc>
              <a:spcBef>
                <a:spcPts val="0"/>
              </a:spcBef>
            </a:pP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Да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би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обележени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пептиди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били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корисни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потребан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је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одређени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полу-живот у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крви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да би 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дошли до (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тумора). </a:t>
            </a:r>
            <a:r>
              <a:rPr lang="ru-RU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Дужина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оптималног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полуживота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 ?</a:t>
            </a:r>
          </a:p>
          <a:p>
            <a:pPr>
              <a:lnSpc>
                <a:spcPct val="160000"/>
              </a:lnSpc>
              <a:spcBef>
                <a:spcPts val="0"/>
              </a:spcBef>
            </a:pP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Искуство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са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пептидима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који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се вежу за </a:t>
            </a:r>
            <a:r>
              <a:rPr lang="ru-RU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соматостатински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рецептор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је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да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је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полуживот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у </a:t>
            </a:r>
            <a:r>
              <a:rPr lang="ru-RU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крви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 од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1-2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сата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довољан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за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преузимање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у тумор. </a:t>
            </a:r>
            <a:r>
              <a:rPr lang="ru-RU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Ротердамска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група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приближно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30 минута да се </a:t>
            </a:r>
            <a:r>
              <a:rPr lang="ru-RU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постигне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везивање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 и </a:t>
            </a:r>
            <a:r>
              <a:rPr lang="ru-RU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накнадна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интернализација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пептида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везаних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за рецептор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соматостатина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ru-RU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60000"/>
              </a:lnSpc>
              <a:spcBef>
                <a:spcPts val="0"/>
              </a:spcBef>
            </a:pPr>
            <a:r>
              <a:rPr lang="ru-RU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Полуживот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природних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пептида 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у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крви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је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неколико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 минута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па </a:t>
            </a:r>
            <a:r>
              <a:rPr lang="ru-RU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је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потребан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неки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облик </a:t>
            </a:r>
            <a:r>
              <a:rPr lang="ru-RU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стабилизације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lvl="1">
              <a:lnSpc>
                <a:spcPct val="16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Cvclization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Стабилизација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помоћу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S-S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везе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Octreotide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) </a:t>
            </a:r>
          </a:p>
          <a:p>
            <a:pPr lvl="1">
              <a:lnSpc>
                <a:spcPct val="16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Употреба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D-form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-и аминокиселина </a:t>
            </a:r>
          </a:p>
          <a:p>
            <a:pPr lvl="1">
              <a:lnSpc>
                <a:spcPct val="16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Употреба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непептидних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веза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lvl="1">
              <a:lnSpc>
                <a:spcPct val="16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замена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одређених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аминокиселина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за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које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се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зна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да су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реактивне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у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одређеним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срединама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пример </a:t>
            </a:r>
            <a:r>
              <a:rPr lang="ru-RU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је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супституција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метионина за </a:t>
            </a:r>
            <a:r>
              <a:rPr lang="ru-RU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изолеуцин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тако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да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резултујући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пептид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неће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лако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оксидирати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 .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x-none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043474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4875" y="2121408"/>
            <a:ext cx="10223373" cy="405079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Пептиди треба да су термостабилни-део припреме је у воденом купатилу (80-100°С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Процена радиохемијске чистоће (&gt;90%) HPLC</a:t>
            </a:r>
          </a:p>
          <a:p>
            <a:pPr>
              <a:lnSpc>
                <a:spcPct val="150000"/>
              </a:lnSpc>
            </a:pP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Токсичност радиообележених пептида –доводе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до прол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азног смањења броја тромбоцита, опрезна примена код тромбоцитопеније, нефротоксични су –због своје величине подлежу гломерулској филтрацији делимично се реапсорбују у тубулима, мали % се задржава у проксималним тубулима што може довести до њиховог оштећења </a:t>
            </a:r>
          </a:p>
          <a:p>
            <a:pPr>
              <a:lnSpc>
                <a:spcPct val="150000"/>
              </a:lnSpc>
            </a:pP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примена 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аминокиселина нарочито лизина </a:t>
            </a:r>
            <a:r>
              <a:rPr lang="sr-Latn-RS" dirty="0" smtClean="0">
                <a:latin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повољни 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ефекти на бубрежну 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функцију </a:t>
            </a:r>
            <a:endParaRPr lang="x-none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2644" y="124985"/>
            <a:ext cx="2359356" cy="1694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25778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182"/>
          <a:stretch>
            <a:fillRect/>
          </a:stretch>
        </p:blipFill>
        <p:spPr bwMode="auto">
          <a:xfrm>
            <a:off x="5638800" y="1828800"/>
            <a:ext cx="48768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3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477"/>
          <a:stretch>
            <a:fillRect/>
          </a:stretch>
        </p:blipFill>
        <p:spPr bwMode="auto">
          <a:xfrm>
            <a:off x="1614487" y="1066800"/>
            <a:ext cx="3200400" cy="160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0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3048001"/>
            <a:ext cx="170180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1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3048000"/>
            <a:ext cx="15240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2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" y="152400"/>
            <a:ext cx="10991850" cy="7620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altLang="x-none" sz="3200" dirty="0" err="1" smtClean="0">
                <a:solidFill>
                  <a:schemeClr val="tx1"/>
                </a:solidFill>
              </a:rPr>
              <a:t>Somatostatin</a:t>
            </a:r>
            <a:r>
              <a:rPr lang="en-US" altLang="x-none" sz="3200" dirty="0" smtClean="0">
                <a:solidFill>
                  <a:schemeClr val="tx1"/>
                </a:solidFill>
              </a:rPr>
              <a:t> Receptor Imaging</a:t>
            </a:r>
          </a:p>
        </p:txBody>
      </p:sp>
      <p:sp>
        <p:nvSpPr>
          <p:cNvPr id="39943" name="Rectangle 3"/>
          <p:cNvSpPr txBox="1">
            <a:spLocks noChangeArrowheads="1"/>
          </p:cNvSpPr>
          <p:nvPr/>
        </p:nvSpPr>
        <p:spPr bwMode="auto">
          <a:xfrm>
            <a:off x="2057400" y="4495800"/>
            <a:ext cx="83058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r-Latn-CS" altLang="x-none" sz="2400" b="1" baseline="30000" dirty="0">
                <a:latin typeface="Calibri" panose="020F0502020204030204" pitchFamily="34" charset="0"/>
              </a:rPr>
              <a:t>111</a:t>
            </a:r>
            <a:r>
              <a:rPr lang="sr-Latn-CS" altLang="x-none" sz="2400" b="1" dirty="0">
                <a:latin typeface="Calibri" panose="020F0502020204030204" pitchFamily="34" charset="0"/>
              </a:rPr>
              <a:t>In-pentetreotid (Octreoscan</a:t>
            </a:r>
            <a:r>
              <a:rPr lang="sr-Latn-CS" altLang="x-none" sz="2400" b="1" baseline="30000" dirty="0">
                <a:latin typeface="Calibri" panose="020F0502020204030204" pitchFamily="34" charset="0"/>
                <a:sym typeface="Symbol" panose="05050102010706020507" pitchFamily="18" charset="2"/>
              </a:rPr>
              <a:t></a:t>
            </a:r>
            <a:r>
              <a:rPr lang="sr-Latn-CS" altLang="x-none" sz="2400" b="1" dirty="0">
                <a:latin typeface="Calibri" panose="020F0502020204030204" pitchFamily="34" charset="0"/>
                <a:sym typeface="Symbol" panose="05050102010706020507" pitchFamily="18" charset="2"/>
              </a:rPr>
              <a:t>)</a:t>
            </a:r>
            <a:endParaRPr lang="sr-Latn-CS" altLang="x-none" sz="2400" b="1" dirty="0">
              <a:latin typeface="Calibri" panose="020F0502020204030204" pitchFamily="34" charset="0"/>
            </a:endParaRPr>
          </a:p>
          <a:p>
            <a:pPr eaLnBrk="1" hangingPunct="1"/>
            <a:r>
              <a:rPr lang="en-US" altLang="x-none" sz="2000" i="1" dirty="0" err="1">
                <a:latin typeface="Calibri" panose="020F0502020204030204" pitchFamily="34" charset="0"/>
              </a:rPr>
              <a:t>diethylenetriaminepentaacetic</a:t>
            </a:r>
            <a:r>
              <a:rPr lang="en-US" altLang="x-none" sz="2000" i="1" dirty="0">
                <a:latin typeface="Calibri" panose="020F0502020204030204" pitchFamily="34" charset="0"/>
              </a:rPr>
              <a:t> acid-d-phenylalanyl</a:t>
            </a:r>
            <a:r>
              <a:rPr lang="en-US" altLang="x-none" sz="2000" i="1" baseline="30000" dirty="0">
                <a:latin typeface="Calibri" panose="020F0502020204030204" pitchFamily="34" charset="0"/>
              </a:rPr>
              <a:t>1</a:t>
            </a:r>
            <a:r>
              <a:rPr lang="en-US" altLang="x-none" sz="2000" i="1" dirty="0">
                <a:latin typeface="Calibri" panose="020F0502020204030204" pitchFamily="34" charset="0"/>
              </a:rPr>
              <a:t>-octreotide</a:t>
            </a:r>
          </a:p>
          <a:p>
            <a:pPr eaLnBrk="1" hangingPunct="1"/>
            <a:endParaRPr lang="sr-Latn-CS" altLang="x-none" sz="2000" b="1" dirty="0">
              <a:latin typeface="Calibri" panose="020F0502020204030204" pitchFamily="34" charset="0"/>
            </a:endParaRPr>
          </a:p>
          <a:p>
            <a:pPr eaLnBrk="1" hangingPunct="1"/>
            <a:r>
              <a:rPr lang="sr-Latn-CS" altLang="x-none" sz="2400" b="1" baseline="30000" dirty="0">
                <a:latin typeface="Calibri" panose="020F0502020204030204" pitchFamily="34" charset="0"/>
              </a:rPr>
              <a:t>99m</a:t>
            </a:r>
            <a:r>
              <a:rPr lang="sr-Latn-CS" altLang="x-none" sz="2400" b="1" dirty="0">
                <a:latin typeface="Calibri" panose="020F0502020204030204" pitchFamily="34" charset="0"/>
              </a:rPr>
              <a:t>Tc-HYNIC-TOC  (Tektrotyd</a:t>
            </a:r>
            <a:r>
              <a:rPr lang="sr-Latn-CS" altLang="x-none" sz="2400" b="1" baseline="30000" dirty="0">
                <a:latin typeface="Calibri" panose="020F0502020204030204" pitchFamily="34" charset="0"/>
                <a:sym typeface="Symbol" panose="05050102010706020507" pitchFamily="18" charset="2"/>
              </a:rPr>
              <a:t></a:t>
            </a:r>
            <a:r>
              <a:rPr lang="sr-Latn-CS" altLang="x-none" sz="2400" b="1" dirty="0">
                <a:latin typeface="Calibri" panose="020F0502020204030204" pitchFamily="34" charset="0"/>
                <a:sym typeface="Symbol" panose="05050102010706020507" pitchFamily="18" charset="2"/>
              </a:rPr>
              <a:t>)</a:t>
            </a:r>
            <a:endParaRPr lang="sr-Latn-CS" altLang="x-none" sz="2400" b="1" dirty="0">
              <a:latin typeface="Calibri" panose="020F0502020204030204" pitchFamily="34" charset="0"/>
            </a:endParaRPr>
          </a:p>
          <a:p>
            <a:pPr eaLnBrk="1" hangingPunct="1"/>
            <a:r>
              <a:rPr lang="en-US" altLang="x-none" sz="2000" i="1" dirty="0" err="1">
                <a:latin typeface="Calibri" panose="020F0502020204030204" pitchFamily="34" charset="0"/>
              </a:rPr>
              <a:t>hydrazinonicotinyl</a:t>
            </a:r>
            <a:r>
              <a:rPr lang="en-US" altLang="x-none" sz="2000" i="1" dirty="0">
                <a:latin typeface="Calibri" panose="020F0502020204030204" pitchFamily="34" charset="0"/>
              </a:rPr>
              <a:t> acid-dphenylalanyl</a:t>
            </a:r>
            <a:r>
              <a:rPr lang="en-US" altLang="x-none" sz="2000" i="1" baseline="30000" dirty="0">
                <a:latin typeface="Calibri" panose="020F0502020204030204" pitchFamily="34" charset="0"/>
              </a:rPr>
              <a:t>1</a:t>
            </a:r>
            <a:r>
              <a:rPr lang="en-US" altLang="x-none" sz="2000" i="1" dirty="0">
                <a:latin typeface="Calibri" panose="020F0502020204030204" pitchFamily="34" charset="0"/>
              </a:rPr>
              <a:t>-tyrosine</a:t>
            </a:r>
            <a:r>
              <a:rPr lang="en-US" altLang="x-none" sz="2000" i="1" baseline="30000" dirty="0">
                <a:latin typeface="Calibri" panose="020F0502020204030204" pitchFamily="34" charset="0"/>
              </a:rPr>
              <a:t>3</a:t>
            </a:r>
            <a:r>
              <a:rPr lang="en-US" altLang="x-none" sz="2000" i="1" dirty="0">
                <a:latin typeface="Calibri" panose="020F0502020204030204" pitchFamily="34" charset="0"/>
              </a:rPr>
              <a:t>-octreotide</a:t>
            </a:r>
            <a:endParaRPr lang="en-US" altLang="x-none" sz="2000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0349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504967"/>
            <a:ext cx="10058400" cy="5667233"/>
          </a:xfrm>
        </p:spPr>
        <p:txBody>
          <a:bodyPr/>
          <a:lstStyle/>
          <a:p>
            <a:r>
              <a:rPr lang="x-none" baseline="30000" dirty="0" smtClean="0">
                <a:latin typeface="Calibri" panose="020F0502020204030204" pitchFamily="34" charset="0"/>
                <a:cs typeface="Calibri" panose="020F0502020204030204" pitchFamily="34" charset="0"/>
              </a:rPr>
              <a:t>68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Ga-DOTATOC : SSTR-2, manje  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SSTR-5. </a:t>
            </a:r>
            <a:endParaRPr lang="x-none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[</a:t>
            </a:r>
            <a:r>
              <a:rPr lang="x-none" baseline="30000" dirty="0" smtClean="0">
                <a:latin typeface="Calibri" panose="020F0502020204030204" pitchFamily="34" charset="0"/>
                <a:cs typeface="Calibri" panose="020F0502020204030204" pitchFamily="34" charset="0"/>
              </a:rPr>
              <a:t>68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Ga]Ga-DOTA-Tyr3-octreotate 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([</a:t>
            </a:r>
            <a:r>
              <a:rPr lang="x-none" baseline="30000" dirty="0">
                <a:latin typeface="Calibri" panose="020F0502020204030204" pitchFamily="34" charset="0"/>
                <a:cs typeface="Calibri" panose="020F0502020204030204" pitchFamily="34" charset="0"/>
              </a:rPr>
              <a:t>68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Ga]Ga-DOTATATE; 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uglavnom  SSTR-2</a:t>
            </a:r>
          </a:p>
          <a:p>
            <a:r>
              <a:rPr lang="x-none" baseline="30000" dirty="0" smtClean="0">
                <a:latin typeface="Calibri" panose="020F0502020204030204" pitchFamily="34" charset="0"/>
                <a:cs typeface="Calibri" panose="020F0502020204030204" pitchFamily="34" charset="0"/>
              </a:rPr>
              <a:t>68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Ga]Ga-DOTA-1-Nal3 -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octreotide ([</a:t>
            </a:r>
            <a:r>
              <a:rPr lang="x-none" baseline="30000" dirty="0" smtClean="0">
                <a:latin typeface="Calibri" panose="020F0502020204030204" pitchFamily="34" charset="0"/>
                <a:cs typeface="Calibri" panose="020F0502020204030204" pitchFamily="34" charset="0"/>
              </a:rPr>
              <a:t>68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Ga]Ga-DOTANOCSSTR-2, SSTR-5, manje za SSTR-3</a:t>
            </a:r>
          </a:p>
          <a:p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антагонист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[68Ga]Ga-NODAGA-JR11 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[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68Ga]Ga-OPS202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Два начина обележавања пептида</a:t>
            </a:r>
            <a:endParaRPr lang="x-none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обележавање халогенима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:  </a:t>
            </a:r>
            <a:r>
              <a:rPr lang="x-none" baseline="30000" dirty="0">
                <a:latin typeface="Calibri" panose="020F0502020204030204" pitchFamily="34" charset="0"/>
                <a:cs typeface="Calibri" panose="020F0502020204030204" pitchFamily="34" charset="0"/>
              </a:rPr>
              <a:t>18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F, </a:t>
            </a:r>
            <a:r>
              <a:rPr lang="x-none" baseline="30000" dirty="0">
                <a:latin typeface="Calibri" panose="020F0502020204030204" pitchFamily="34" charset="0"/>
                <a:cs typeface="Calibri" panose="020F0502020204030204" pitchFamily="34" charset="0"/>
              </a:rPr>
              <a:t>76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Br, </a:t>
            </a:r>
            <a:r>
              <a:rPr lang="x-none" baseline="30000" dirty="0">
                <a:latin typeface="Calibri" panose="020F0502020204030204" pitchFamily="34" charset="0"/>
                <a:cs typeface="Calibri" panose="020F0502020204030204" pitchFamily="34" charset="0"/>
              </a:rPr>
              <a:t>124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I, </a:t>
            </a:r>
            <a:r>
              <a:rPr lang="x-none" baseline="30000" dirty="0">
                <a:latin typeface="Calibri" panose="020F0502020204030204" pitchFamily="34" charset="0"/>
                <a:cs typeface="Calibri" panose="020F0502020204030204" pitchFamily="34" charset="0"/>
              </a:rPr>
              <a:t>131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I, </a:t>
            </a:r>
            <a:r>
              <a:rPr lang="x-none" baseline="30000" dirty="0">
                <a:latin typeface="Calibri" panose="020F0502020204030204" pitchFamily="34" charset="0"/>
                <a:cs typeface="Calibri" panose="020F0502020204030204" pitchFamily="34" charset="0"/>
              </a:rPr>
              <a:t>211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Astat –директно обележавање, замена хидроксилне групе</a:t>
            </a:r>
          </a:p>
          <a:p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металима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x-none" baseline="30000" dirty="0">
                <a:latin typeface="Calibri" panose="020F0502020204030204" pitchFamily="34" charset="0"/>
                <a:cs typeface="Calibri" panose="020F0502020204030204" pitchFamily="34" charset="0"/>
              </a:rPr>
              <a:t>68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Ga, </a:t>
            </a:r>
            <a:r>
              <a:rPr lang="x-none" baseline="30000" dirty="0">
                <a:latin typeface="Calibri" panose="020F0502020204030204" pitchFamily="34" charset="0"/>
                <a:cs typeface="Calibri" panose="020F0502020204030204" pitchFamily="34" charset="0"/>
              </a:rPr>
              <a:t>89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Zirconium, yttrium-90, technetium-99m, indium-111, lutetium-177 , хелатни системи за обележавање пептида</a:t>
            </a:r>
          </a:p>
          <a:p>
            <a:endParaRPr lang="x-none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488" y="4438650"/>
            <a:ext cx="3019425" cy="1514475"/>
          </a:xfrm>
          <a:prstGeom prst="rect">
            <a:avLst/>
          </a:prstGeom>
          <a:ln>
            <a:solidFill>
              <a:schemeClr val="accent2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3886" y="4438650"/>
            <a:ext cx="3399000" cy="1395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31833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Grp="1" noChangeArrowheads="1"/>
          </p:cNvSpPr>
          <p:nvPr>
            <p:ph idx="1"/>
          </p:nvPr>
        </p:nvSpPr>
        <p:spPr>
          <a:xfrm>
            <a:off x="978454" y="1965789"/>
            <a:ext cx="5117545" cy="3664592"/>
          </a:xfrm>
        </p:spPr>
        <p:txBody>
          <a:bodyPr/>
          <a:lstStyle/>
          <a:p>
            <a:r>
              <a:rPr lang="sr-Cyrl-CS" altLang="en-US" dirty="0">
                <a:latin typeface="Calibri" panose="020F0502020204030204" pitchFamily="34" charset="0"/>
                <a:cs typeface="Calibri" panose="020F0502020204030204" pitchFamily="34" charset="0"/>
              </a:rPr>
              <a:t>Хидросолубилни РФ који не пролазе кроз КМБ: </a:t>
            </a:r>
          </a:p>
          <a:p>
            <a:r>
              <a:rPr lang="sr-Cyrl-CS" altLang="en-US" baseline="30000" dirty="0">
                <a:latin typeface="Calibri" panose="020F0502020204030204" pitchFamily="34" charset="0"/>
                <a:cs typeface="Calibri" panose="020F0502020204030204" pitchFamily="34" charset="0"/>
              </a:rPr>
              <a:t>99</a:t>
            </a:r>
            <a:r>
              <a:rPr lang="en-US" altLang="en-US" baseline="30000" dirty="0" err="1">
                <a:latin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lang="en-US" alt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Tc</a:t>
            </a:r>
            <a:r>
              <a:rPr lang="en-US" altLang="en-US" dirty="0">
                <a:latin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sr-Cyrl-CS" altLang="en-US" dirty="0">
                <a:latin typeface="Calibri" panose="020F0502020204030204" pitchFamily="34" charset="0"/>
                <a:cs typeface="Calibri" panose="020F0502020204030204" pitchFamily="34" charset="0"/>
              </a:rPr>
              <a:t>пертехнетат</a:t>
            </a:r>
            <a:r>
              <a:rPr lang="en-US" altLang="en-US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sr-Cyrl-CS" altLang="en-US" baseline="30000" dirty="0">
                <a:latin typeface="Calibri" panose="020F0502020204030204" pitchFamily="34" charset="0"/>
                <a:cs typeface="Calibri" panose="020F0502020204030204" pitchFamily="34" charset="0"/>
              </a:rPr>
              <a:t>99</a:t>
            </a:r>
            <a:r>
              <a:rPr lang="en-US" altLang="en-US" baseline="30000" dirty="0" err="1">
                <a:latin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lang="en-US" alt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Tc-DTPA</a:t>
            </a:r>
            <a:r>
              <a:rPr lang="en-US" altLang="en-US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sr-Cyrl-CS" altLang="en-US" baseline="30000" dirty="0">
                <a:latin typeface="Calibri" panose="020F0502020204030204" pitchFamily="34" charset="0"/>
                <a:cs typeface="Calibri" panose="020F0502020204030204" pitchFamily="34" charset="0"/>
              </a:rPr>
              <a:t>99</a:t>
            </a:r>
            <a:r>
              <a:rPr lang="en-US" altLang="en-US" baseline="30000" dirty="0" err="1">
                <a:latin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lang="en-US" alt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Tc</a:t>
            </a:r>
            <a:r>
              <a:rPr lang="en-US" altLang="en-US" dirty="0">
                <a:latin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sr-Cyrl-CS" altLang="en-US" dirty="0">
                <a:latin typeface="Calibri" panose="020F0502020204030204" pitchFamily="34" charset="0"/>
                <a:cs typeface="Calibri" panose="020F0502020204030204" pitchFamily="34" charset="0"/>
              </a:rPr>
              <a:t>глукохептонат</a:t>
            </a:r>
          </a:p>
          <a:p>
            <a:r>
              <a:rPr lang="sr-Cyrl-CS" altLang="en-US" dirty="0">
                <a:latin typeface="Calibri" panose="020F0502020204030204" pitchFamily="34" charset="0"/>
                <a:cs typeface="Calibri" panose="020F0502020204030204" pitchFamily="34" charset="0"/>
              </a:rPr>
              <a:t>Индикације:сумња на примарне или секундарне туморе, апсцесе, цереброваскуларне лезије и хронични субдурални хематом.</a:t>
            </a:r>
            <a:endParaRPr lang="en-US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069848" y="484632"/>
            <a:ext cx="10058400" cy="925068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sr-Cyrl-CS" alt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РАДИОНУКЛИДНА АНГИОГРАФИЈА МОЗГА</a:t>
            </a:r>
            <a:endParaRPr lang="en-US" altLang="en-US" sz="32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5604" name="Picture 5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90923" y="2135972"/>
            <a:ext cx="4519612" cy="3324225"/>
          </a:xfrm>
          <a:noFill/>
        </p:spPr>
      </p:pic>
    </p:spTree>
    <p:extLst>
      <p:ext uri="{BB962C8B-B14F-4D97-AF65-F5344CB8AC3E}">
        <p14:creationId xmlns:p14="http://schemas.microsoft.com/office/powerpoint/2010/main" val="1086916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idx="1"/>
          </p:nvPr>
        </p:nvSpPr>
        <p:spPr>
          <a:xfrm>
            <a:off x="609599" y="1481138"/>
            <a:ext cx="10506075" cy="5072062"/>
          </a:xfrm>
        </p:spPr>
        <p:txBody>
          <a:bodyPr>
            <a:normAutofit/>
          </a:bodyPr>
          <a:lstStyle/>
          <a:p>
            <a:pPr algn="just" eaLnBrk="1" hangingPunct="1">
              <a:lnSpc>
                <a:spcPct val="160000"/>
              </a:lnSpc>
              <a:defRPr/>
            </a:pPr>
            <a:r>
              <a:rPr lang="sr-Cyrl-CS" sz="2400" baseline="30000" dirty="0"/>
              <a:t>111</a:t>
            </a:r>
            <a:r>
              <a:rPr lang="en-US" sz="2400" dirty="0"/>
              <a:t>In </a:t>
            </a:r>
            <a:r>
              <a:rPr lang="sr-Cyrl-CS" sz="2400" dirty="0"/>
              <a:t>или </a:t>
            </a:r>
            <a:r>
              <a:rPr lang="sr-Cyrl-CS" sz="2400" baseline="30000" dirty="0"/>
              <a:t>99</a:t>
            </a:r>
            <a:r>
              <a:rPr lang="en-US" sz="2400" baseline="30000" dirty="0" err="1"/>
              <a:t>m</a:t>
            </a:r>
            <a:r>
              <a:rPr lang="en-US" sz="2400" dirty="0" err="1"/>
              <a:t>Tc</a:t>
            </a:r>
            <a:r>
              <a:rPr lang="en-US" sz="2400" dirty="0"/>
              <a:t>-DTPA</a:t>
            </a:r>
            <a:r>
              <a:rPr lang="sr-Cyrl-CS" sz="2400" dirty="0"/>
              <a:t> и </a:t>
            </a:r>
            <a:r>
              <a:rPr lang="sr-Cyrl-CS" sz="2400" baseline="30000" dirty="0"/>
              <a:t>99</a:t>
            </a:r>
            <a:r>
              <a:rPr lang="en-US" sz="2400" baseline="30000" dirty="0" err="1"/>
              <a:t>m</a:t>
            </a:r>
            <a:r>
              <a:rPr lang="en-US" sz="2400" dirty="0" err="1"/>
              <a:t>Tc</a:t>
            </a:r>
            <a:r>
              <a:rPr lang="en-US" sz="2400" dirty="0"/>
              <a:t>-HAS </a:t>
            </a:r>
            <a:r>
              <a:rPr lang="sr-Cyrl-CS" sz="2400" dirty="0"/>
              <a:t>интралумбално или субокципитално у субарахноидални простор</a:t>
            </a:r>
          </a:p>
          <a:p>
            <a:pPr algn="just" eaLnBrk="1" hangingPunct="1">
              <a:lnSpc>
                <a:spcPct val="160000"/>
              </a:lnSpc>
              <a:defRPr/>
            </a:pPr>
            <a:r>
              <a:rPr lang="sr-Cyrl-CS" sz="2400" dirty="0"/>
              <a:t>Индикације: испитивање циркулације цереброспиналног ликвора и сумња на хидроцефалус, детекција и квантитативна процена ринореје и отореје, испитивање пролазности дренажних шантова</a:t>
            </a:r>
          </a:p>
          <a:p>
            <a:pPr algn="just" eaLnBrk="1" hangingPunct="1">
              <a:lnSpc>
                <a:spcPct val="160000"/>
              </a:lnSpc>
              <a:defRPr/>
            </a:pPr>
            <a:r>
              <a:rPr lang="sr-Cyrl-CS" sz="2400" baseline="30000" dirty="0" smtClean="0"/>
              <a:t>111</a:t>
            </a:r>
            <a:r>
              <a:rPr lang="en-US" sz="2400" dirty="0"/>
              <a:t>In-DTPA</a:t>
            </a:r>
            <a:r>
              <a:rPr lang="sr-Cyrl-CS" sz="2400" dirty="0"/>
              <a:t> се апсорбује преко арахноидалних гранулација у сагитални синус, а затим излучује преко бубрега гломерулском филтрацијом</a:t>
            </a:r>
            <a:endParaRPr lang="en-US" sz="2400" dirty="0"/>
          </a:p>
          <a:p>
            <a:pPr algn="just" eaLnBrk="1" hangingPunct="1">
              <a:buFont typeface="Wingdings" pitchFamily="2" charset="2"/>
              <a:buNone/>
              <a:defRPr/>
            </a:pPr>
            <a:endParaRPr lang="en-US" dirty="0">
              <a:solidFill>
                <a:srgbClr val="FF9900"/>
              </a:solidFill>
            </a:endParaRPr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1146048" y="198882"/>
            <a:ext cx="10058400" cy="972693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sr-Cyrl-CS" altLang="en-US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ЦИСТЕРНОГРАФИЈА</a:t>
            </a:r>
            <a:endParaRPr lang="en-US" altLang="en-US" sz="32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0691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eaLnBrk="1" hangingPunct="1">
              <a:lnSpc>
                <a:spcPct val="150000"/>
              </a:lnSpc>
            </a:pPr>
            <a:r>
              <a:rPr lang="sr-Cyrl-CS" altLang="x-none" sz="2800" dirty="0"/>
              <a:t>Липосолубилни радиообележивачи који једносмерно или двосмерно пролазе КМБ (</a:t>
            </a:r>
            <a:r>
              <a:rPr lang="sr-Cyrl-CS" altLang="x-none" sz="2800" baseline="30000" dirty="0"/>
              <a:t>133</a:t>
            </a:r>
            <a:r>
              <a:rPr lang="en-US" altLang="x-none" sz="2800" dirty="0" err="1"/>
              <a:t>Xe</a:t>
            </a:r>
            <a:r>
              <a:rPr lang="en-US" altLang="x-none" sz="2800" dirty="0"/>
              <a:t>, </a:t>
            </a:r>
            <a:r>
              <a:rPr lang="en-US" altLang="x-none" sz="2800" baseline="30000" dirty="0" err="1"/>
              <a:t>127</a:t>
            </a:r>
            <a:r>
              <a:rPr lang="en-US" altLang="x-none" sz="2800" dirty="0" err="1"/>
              <a:t>Xe</a:t>
            </a:r>
            <a:r>
              <a:rPr lang="en-US" altLang="x-none" sz="2800" dirty="0"/>
              <a:t>, </a:t>
            </a:r>
            <a:r>
              <a:rPr lang="en-US" altLang="x-none" sz="2800" baseline="30000" dirty="0" err="1"/>
              <a:t>81</a:t>
            </a:r>
            <a:r>
              <a:rPr lang="en-US" altLang="x-none" sz="2800" dirty="0" err="1"/>
              <a:t>Kr</a:t>
            </a:r>
            <a:r>
              <a:rPr lang="sr-Cyrl-CS" altLang="x-none" sz="2800" dirty="0"/>
              <a:t>, а од позитронских емитера</a:t>
            </a:r>
            <a:r>
              <a:rPr lang="en-US" altLang="x-none" sz="2800" dirty="0"/>
              <a:t> </a:t>
            </a:r>
            <a:r>
              <a:rPr lang="en-US" altLang="x-none" sz="2800" baseline="30000" dirty="0" err="1"/>
              <a:t>15</a:t>
            </a:r>
            <a:r>
              <a:rPr lang="en-US" altLang="x-none" sz="2800" dirty="0" err="1"/>
              <a:t>O</a:t>
            </a:r>
            <a:r>
              <a:rPr lang="en-US" altLang="x-none" sz="2800" dirty="0"/>
              <a:t> </a:t>
            </a:r>
            <a:r>
              <a:rPr lang="sr-Cyrl-CS" altLang="x-none" sz="2800" dirty="0"/>
              <a:t>у облику воде) за одређивање крвног протока мозга (КПМ).</a:t>
            </a:r>
          </a:p>
          <a:p>
            <a:pPr eaLnBrk="1" hangingPunct="1">
              <a:lnSpc>
                <a:spcPct val="150000"/>
              </a:lnSpc>
            </a:pPr>
            <a:r>
              <a:rPr lang="sr-Cyrl-CS" altLang="x-none" sz="2800" dirty="0"/>
              <a:t>Индикације: цереброваскуларни поремећаји у циљу спречавања настанка иреверзибилних промена</a:t>
            </a:r>
          </a:p>
          <a:p>
            <a:pPr eaLnBrk="1" hangingPunct="1">
              <a:lnSpc>
                <a:spcPct val="150000"/>
              </a:lnSpc>
            </a:pPr>
            <a:r>
              <a:rPr lang="sr-Cyrl-CS" altLang="x-none" sz="2800" dirty="0"/>
              <a:t>Нормалне вредности КПМ за сиву масу су 55</a:t>
            </a:r>
            <a:r>
              <a:rPr lang="en-US" altLang="x-none" sz="2800" dirty="0"/>
              <a:t>ml/</a:t>
            </a:r>
            <a:r>
              <a:rPr lang="en-US" altLang="x-none" sz="2800" dirty="0" err="1"/>
              <a:t>100gr</a:t>
            </a:r>
            <a:r>
              <a:rPr lang="en-US" altLang="x-none" sz="2800" dirty="0"/>
              <a:t>/min</a:t>
            </a:r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069848" y="275082"/>
            <a:ext cx="10058400" cy="1136029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sr-Cyrl-CS" altLang="en-US" sz="4000" dirty="0">
                <a:latin typeface="Calibri" panose="020F0502020204030204" pitchFamily="34" charset="0"/>
                <a:cs typeface="Calibri" panose="020F0502020204030204" pitchFamily="34" charset="0"/>
              </a:rPr>
              <a:t>ОДРЕЂИВАЊЕ РЕГИОНАЛНОГ КРВНОГ ПРОТОКА МОЗГА</a:t>
            </a:r>
            <a:endParaRPr lang="en-US" altLang="en-US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3208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sr-Cyrl-CS" altLang="en-US" sz="2400" dirty="0"/>
              <a:t>Липосолубилни радиообележивачи који једносмерно пролазе КМБ и продужено се задржавају у можданом ткиву (</a:t>
            </a:r>
            <a:r>
              <a:rPr lang="en-US" altLang="en-US" sz="2400" dirty="0"/>
              <a:t>SPECT</a:t>
            </a:r>
            <a:r>
              <a:rPr lang="sr-Latn-CS" altLang="en-US" sz="2400" dirty="0"/>
              <a:t>: </a:t>
            </a:r>
            <a:r>
              <a:rPr lang="sr-Cyrl-CS" altLang="en-US" sz="2400" baseline="30000" dirty="0" smtClean="0"/>
              <a:t>123</a:t>
            </a:r>
            <a:r>
              <a:rPr lang="sr-Latn-RS" altLang="en-US" sz="2400" dirty="0" smtClean="0"/>
              <a:t>I</a:t>
            </a:r>
            <a:r>
              <a:rPr lang="sr-Cyrl-CS" altLang="en-US" sz="2400" dirty="0" smtClean="0"/>
              <a:t>-јодамфетамин </a:t>
            </a:r>
            <a:r>
              <a:rPr lang="sr-Cyrl-CS" altLang="en-US" sz="2400" dirty="0"/>
              <a:t>и </a:t>
            </a:r>
            <a:r>
              <a:rPr lang="sr-Cyrl-CS" altLang="en-US" sz="2400" baseline="30000" dirty="0"/>
              <a:t>99</a:t>
            </a:r>
            <a:r>
              <a:rPr lang="en-US" altLang="en-US" sz="2400" baseline="30000" dirty="0" err="1"/>
              <a:t>m</a:t>
            </a:r>
            <a:r>
              <a:rPr lang="en-US" altLang="en-US" sz="2400" dirty="0" err="1"/>
              <a:t>Tc-HMPAO</a:t>
            </a:r>
            <a:r>
              <a:rPr lang="en-US" altLang="en-US" sz="2400" dirty="0"/>
              <a:t>, </a:t>
            </a:r>
            <a:r>
              <a:rPr lang="sr-Cyrl-CS" altLang="en-US" sz="2400" baseline="30000" dirty="0"/>
              <a:t>99</a:t>
            </a:r>
            <a:r>
              <a:rPr lang="en-US" altLang="en-US" sz="2400" baseline="30000" dirty="0" err="1"/>
              <a:t>m</a:t>
            </a:r>
            <a:r>
              <a:rPr lang="en-US" altLang="en-US" sz="2400" dirty="0" err="1"/>
              <a:t>Tc-ECD</a:t>
            </a:r>
            <a:r>
              <a:rPr lang="en-US" altLang="en-US" sz="2400" dirty="0"/>
              <a:t> </a:t>
            </a:r>
            <a:r>
              <a:rPr lang="en-US" altLang="en-US" sz="2400" dirty="0" err="1"/>
              <a:t>етилцист</a:t>
            </a:r>
            <a:r>
              <a:rPr lang="x-none" altLang="en-US" sz="2400" dirty="0"/>
              <a:t>е</a:t>
            </a:r>
            <a:r>
              <a:rPr lang="en-US" altLang="en-US" sz="2400" dirty="0" err="1"/>
              <a:t>ин</a:t>
            </a:r>
            <a:r>
              <a:rPr lang="en-US" altLang="en-US" sz="2400" dirty="0"/>
              <a:t> </a:t>
            </a:r>
            <a:r>
              <a:rPr lang="en-US" altLang="en-US" sz="2400" dirty="0" err="1"/>
              <a:t>димер</a:t>
            </a:r>
            <a:r>
              <a:rPr lang="en-US" altLang="en-US" sz="2400" dirty="0"/>
              <a:t>)</a:t>
            </a:r>
            <a:r>
              <a:rPr lang="sr-Cyrl-CS" altLang="en-US" sz="2400" dirty="0"/>
              <a:t>, </a:t>
            </a:r>
            <a:endParaRPr lang="en-US" altLang="en-US" sz="2400" dirty="0"/>
          </a:p>
          <a:p>
            <a:pPr eaLnBrk="1" hangingPunct="1">
              <a:lnSpc>
                <a:spcPct val="150000"/>
              </a:lnSpc>
            </a:pPr>
            <a:r>
              <a:rPr lang="en-US" altLang="en-US" sz="2400" dirty="0"/>
              <a:t>PET</a:t>
            </a:r>
            <a:r>
              <a:rPr lang="sr-Latn-CS" altLang="en-US" sz="2400" dirty="0"/>
              <a:t>:</a:t>
            </a:r>
            <a:r>
              <a:rPr lang="en-US" altLang="en-US" sz="2400" dirty="0"/>
              <a:t> </a:t>
            </a:r>
            <a:r>
              <a:rPr lang="x-none" altLang="en-US" sz="2400" baseline="30000" dirty="0"/>
              <a:t>13</a:t>
            </a:r>
            <a:r>
              <a:rPr lang="en-US" altLang="en-US" sz="2400" dirty="0" err="1"/>
              <a:t>NH</a:t>
            </a:r>
            <a:r>
              <a:rPr lang="en-US" altLang="en-US" sz="2400" baseline="-25000" dirty="0" err="1"/>
              <a:t>3</a:t>
            </a:r>
            <a:endParaRPr lang="sr-Cyrl-CS" altLang="en-US" sz="2400" dirty="0"/>
          </a:p>
          <a:p>
            <a:pPr eaLnBrk="1" hangingPunct="1">
              <a:lnSpc>
                <a:spcPct val="150000"/>
              </a:lnSpc>
            </a:pPr>
            <a:r>
              <a:rPr lang="sr-Cyrl-CS" altLang="en-US" sz="2400" dirty="0"/>
              <a:t>Индикације: инфаркт мозга, деменција, епилепсија и тумори мозга</a:t>
            </a:r>
            <a:endParaRPr lang="en-US" altLang="en-US" sz="2400" dirty="0"/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1676400" y="274638"/>
            <a:ext cx="8534400" cy="1143000"/>
          </a:xfrm>
        </p:spPr>
        <p:txBody>
          <a:bodyPr/>
          <a:lstStyle/>
          <a:p>
            <a:pPr algn="ctr">
              <a:defRPr/>
            </a:pPr>
            <a:r>
              <a:rPr lang="sr-Cyrl-CS" alt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ПЕРФУЗИОНА ТОМОГРАФИЈА МОЗГА</a:t>
            </a:r>
            <a:endParaRPr lang="en-US" alt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4372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971550" y="676656"/>
            <a:ext cx="4754880" cy="640080"/>
          </a:xfrm>
        </p:spPr>
        <p:txBody>
          <a:bodyPr>
            <a:noAutofit/>
          </a:bodyPr>
          <a:lstStyle/>
          <a:p>
            <a:r>
              <a:rPr lang="sr-Cyrl-CS" sz="2800" dirty="0" smtClean="0"/>
              <a:t>“Негативна” визуализација </a:t>
            </a:r>
            <a:endParaRPr lang="sr-Cyrl-CS" sz="2800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876300" y="1695450"/>
            <a:ext cx="4948428" cy="4339590"/>
          </a:xfrm>
        </p:spPr>
        <p:txBody>
          <a:bodyPr>
            <a:normAutofit/>
          </a:bodyPr>
          <a:lstStyle/>
          <a:p>
            <a:pPr eaLnBrk="0" hangingPunct="0">
              <a:defRPr/>
            </a:pPr>
            <a:r>
              <a:rPr lang="x-none" sz="2400" cap="small" dirty="0" smtClean="0">
                <a:latin typeface="Calibri" pitchFamily="34" charset="0"/>
              </a:rPr>
              <a:t>Дај</a:t>
            </a:r>
            <a:r>
              <a:rPr lang="sr-Cyrl-CS" sz="2400" cap="small" dirty="0" smtClean="0">
                <a:latin typeface="Calibri" pitchFamily="34" charset="0"/>
              </a:rPr>
              <a:t>е</a:t>
            </a:r>
            <a:r>
              <a:rPr lang="sr-Latn-CS" sz="2400" cap="small" dirty="0" smtClean="0">
                <a:latin typeface="Calibri" pitchFamily="34" charset="0"/>
              </a:rPr>
              <a:t> </a:t>
            </a:r>
            <a:r>
              <a:rPr lang="x-none" sz="2400" cap="small" dirty="0" smtClean="0">
                <a:latin typeface="Calibri" pitchFamily="34" charset="0"/>
              </a:rPr>
              <a:t>слику</a:t>
            </a:r>
            <a:r>
              <a:rPr lang="sr-Latn-CS" sz="2400" cap="small" dirty="0" smtClean="0">
                <a:latin typeface="Calibri" pitchFamily="34" charset="0"/>
              </a:rPr>
              <a:t> </a:t>
            </a:r>
            <a:r>
              <a:rPr lang="x-none" sz="2400" cap="small" dirty="0" smtClean="0">
                <a:latin typeface="Calibri" pitchFamily="34" charset="0"/>
              </a:rPr>
              <a:t>поља</a:t>
            </a:r>
            <a:r>
              <a:rPr lang="sr-Latn-CS" sz="2400" cap="small" dirty="0" smtClean="0">
                <a:latin typeface="Calibri" pitchFamily="34" charset="0"/>
              </a:rPr>
              <a:t> </a:t>
            </a:r>
            <a:r>
              <a:rPr lang="x-none" sz="2400" cap="small" dirty="0" smtClean="0">
                <a:latin typeface="Calibri" pitchFamily="34" charset="0"/>
              </a:rPr>
              <a:t>хипофиксације</a:t>
            </a:r>
            <a:r>
              <a:rPr lang="sr-Latn-CS" sz="2400" cap="small" dirty="0" smtClean="0">
                <a:latin typeface="Calibri" pitchFamily="34" charset="0"/>
              </a:rPr>
              <a:t> </a:t>
            </a:r>
            <a:r>
              <a:rPr lang="x-none" sz="2400" cap="small" dirty="0" smtClean="0">
                <a:latin typeface="Calibri" pitchFamily="34" charset="0"/>
              </a:rPr>
              <a:t>и</a:t>
            </a:r>
            <a:r>
              <a:rPr lang="sr-Latn-CS" sz="2400" cap="small" dirty="0" smtClean="0">
                <a:latin typeface="Calibri" pitchFamily="34" charset="0"/>
              </a:rPr>
              <a:t>/</a:t>
            </a:r>
            <a:r>
              <a:rPr lang="x-none" sz="2400" cap="small" dirty="0" smtClean="0">
                <a:latin typeface="Calibri" pitchFamily="34" charset="0"/>
              </a:rPr>
              <a:t>или</a:t>
            </a:r>
            <a:r>
              <a:rPr lang="sr-Latn-CS" sz="2400" cap="small" dirty="0" smtClean="0">
                <a:latin typeface="Calibri" pitchFamily="34" charset="0"/>
              </a:rPr>
              <a:t> “</a:t>
            </a:r>
            <a:r>
              <a:rPr lang="x-none" sz="2400" cap="small" dirty="0" smtClean="0">
                <a:latin typeface="Calibri" pitchFamily="34" charset="0"/>
              </a:rPr>
              <a:t>хладних</a:t>
            </a:r>
            <a:r>
              <a:rPr lang="sr-Latn-CS" sz="2400" cap="small" dirty="0" smtClean="0">
                <a:latin typeface="Calibri" pitchFamily="34" charset="0"/>
              </a:rPr>
              <a:t>” </a:t>
            </a:r>
            <a:r>
              <a:rPr lang="x-none" sz="2400" cap="small" dirty="0" smtClean="0">
                <a:latin typeface="Calibri" pitchFamily="34" charset="0"/>
              </a:rPr>
              <a:t>поља</a:t>
            </a:r>
            <a:r>
              <a:rPr lang="sr-Latn-CS" sz="2400" cap="small" dirty="0" smtClean="0">
                <a:latin typeface="Calibri" pitchFamily="34" charset="0"/>
              </a:rPr>
              <a:t> </a:t>
            </a:r>
            <a:r>
              <a:rPr lang="x-none" sz="2400" cap="small" dirty="0" smtClean="0">
                <a:latin typeface="Calibri" pitchFamily="34" charset="0"/>
              </a:rPr>
              <a:t>на</a:t>
            </a:r>
            <a:r>
              <a:rPr lang="sr-Latn-CS" sz="2400" cap="small" dirty="0" smtClean="0">
                <a:latin typeface="Calibri" pitchFamily="34" charset="0"/>
              </a:rPr>
              <a:t> </a:t>
            </a:r>
            <a:r>
              <a:rPr lang="x-none" sz="2400" cap="small" dirty="0" smtClean="0">
                <a:latin typeface="Calibri" pitchFamily="34" charset="0"/>
              </a:rPr>
              <a:t>месту</a:t>
            </a:r>
            <a:r>
              <a:rPr lang="sr-Latn-CS" sz="2400" cap="small" dirty="0" smtClean="0">
                <a:latin typeface="Calibri" pitchFamily="34" charset="0"/>
              </a:rPr>
              <a:t> </a:t>
            </a:r>
            <a:r>
              <a:rPr lang="x-none" sz="2400" cap="small" dirty="0" smtClean="0">
                <a:latin typeface="Calibri" pitchFamily="34" charset="0"/>
              </a:rPr>
              <a:t>где</a:t>
            </a:r>
            <a:r>
              <a:rPr lang="sr-Latn-CS" sz="2400" cap="small" dirty="0" smtClean="0">
                <a:latin typeface="Calibri" pitchFamily="34" charset="0"/>
              </a:rPr>
              <a:t> </a:t>
            </a:r>
            <a:r>
              <a:rPr lang="x-none" sz="2400" cap="small" dirty="0" smtClean="0">
                <a:latin typeface="Calibri" pitchFamily="34" charset="0"/>
              </a:rPr>
              <a:t>се</a:t>
            </a:r>
            <a:r>
              <a:rPr lang="sr-Latn-CS" sz="2400" cap="small" dirty="0" smtClean="0">
                <a:latin typeface="Calibri" pitchFamily="34" charset="0"/>
              </a:rPr>
              <a:t> </a:t>
            </a:r>
            <a:r>
              <a:rPr lang="x-none" sz="2400" cap="small" dirty="0" smtClean="0">
                <a:latin typeface="Calibri" pitchFamily="34" charset="0"/>
              </a:rPr>
              <a:t>у</a:t>
            </a:r>
            <a:r>
              <a:rPr lang="sr-Latn-CS" sz="2400" cap="small" dirty="0" smtClean="0">
                <a:latin typeface="Calibri" pitchFamily="34" charset="0"/>
              </a:rPr>
              <a:t> </a:t>
            </a:r>
            <a:r>
              <a:rPr lang="x-none" sz="2400" cap="small" dirty="0" smtClean="0">
                <a:latin typeface="Calibri" pitchFamily="34" charset="0"/>
              </a:rPr>
              <a:t>испитиваном</a:t>
            </a:r>
            <a:r>
              <a:rPr lang="sr-Latn-CS" sz="2400" cap="small" dirty="0" smtClean="0">
                <a:latin typeface="Calibri" pitchFamily="34" charset="0"/>
              </a:rPr>
              <a:t> </a:t>
            </a:r>
            <a:r>
              <a:rPr lang="x-none" sz="2400" cap="small" dirty="0" smtClean="0">
                <a:latin typeface="Calibri" pitchFamily="34" charset="0"/>
              </a:rPr>
              <a:t>органу</a:t>
            </a:r>
            <a:r>
              <a:rPr lang="sr-Latn-CS" sz="2400" cap="small" dirty="0" smtClean="0">
                <a:latin typeface="Calibri" pitchFamily="34" charset="0"/>
              </a:rPr>
              <a:t> </a:t>
            </a:r>
            <a:r>
              <a:rPr lang="x-none" sz="2400" cap="small" dirty="0" smtClean="0">
                <a:latin typeface="Calibri" pitchFamily="34" charset="0"/>
              </a:rPr>
              <a:t>налази</a:t>
            </a:r>
            <a:r>
              <a:rPr lang="sr-Latn-CS" sz="2400" cap="small" dirty="0" smtClean="0">
                <a:latin typeface="Calibri" pitchFamily="34" charset="0"/>
              </a:rPr>
              <a:t> </a:t>
            </a:r>
            <a:r>
              <a:rPr lang="x-none" sz="2400" cap="small" dirty="0" smtClean="0">
                <a:latin typeface="Calibri" pitchFamily="34" charset="0"/>
              </a:rPr>
              <a:t>патолошка</a:t>
            </a:r>
            <a:r>
              <a:rPr lang="sr-Latn-CS" sz="2400" cap="small" dirty="0" smtClean="0">
                <a:latin typeface="Calibri" pitchFamily="34" charset="0"/>
              </a:rPr>
              <a:t> </a:t>
            </a:r>
            <a:r>
              <a:rPr lang="x-none" sz="2400" cap="small" dirty="0" smtClean="0">
                <a:latin typeface="Calibri" pitchFamily="34" charset="0"/>
              </a:rPr>
              <a:t>промена</a:t>
            </a:r>
            <a:endParaRPr lang="sr-Cyrl-CS" sz="2400" cap="small" dirty="0" smtClean="0">
              <a:latin typeface="Calibri" pitchFamily="34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6345174" y="676656"/>
            <a:ext cx="4754880" cy="640080"/>
          </a:xfrm>
        </p:spPr>
        <p:txBody>
          <a:bodyPr>
            <a:normAutofit fontScale="70000" lnSpcReduction="20000"/>
          </a:bodyPr>
          <a:lstStyle/>
          <a:p>
            <a:pPr eaLnBrk="0" hangingPunct="0">
              <a:defRPr/>
            </a:pPr>
            <a:r>
              <a:rPr lang="sr-Latn-CS" sz="3200" cap="small" dirty="0" smtClean="0">
                <a:latin typeface="Tahoma" pitchFamily="34" charset="0"/>
              </a:rPr>
              <a:t>“</a:t>
            </a:r>
            <a:r>
              <a:rPr lang="sr-Cyrl-CS" sz="3600" cap="small" dirty="0" smtClean="0"/>
              <a:t>Позитивна</a:t>
            </a:r>
            <a:r>
              <a:rPr lang="sr-Cyrl-CS" sz="3600" dirty="0" smtClean="0"/>
              <a:t>” визуализација </a:t>
            </a:r>
            <a:endParaRPr lang="sr-Latn-CS" sz="3600" cap="small" dirty="0" smtClean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6364224" y="1771650"/>
            <a:ext cx="4754880" cy="4263390"/>
          </a:xfrm>
        </p:spPr>
        <p:txBody>
          <a:bodyPr>
            <a:normAutofit/>
          </a:bodyPr>
          <a:lstStyle/>
          <a:p>
            <a:pPr eaLnBrk="0" hangingPunct="0">
              <a:defRPr/>
            </a:pPr>
            <a:r>
              <a:rPr lang="x-none" sz="2400" cap="small" dirty="0" smtClean="0">
                <a:latin typeface="Calibri" pitchFamily="34" charset="0"/>
              </a:rPr>
              <a:t>Дај</a:t>
            </a:r>
            <a:r>
              <a:rPr lang="sr-Cyrl-CS" sz="2400" cap="small" dirty="0" smtClean="0">
                <a:latin typeface="Calibri" pitchFamily="34" charset="0"/>
              </a:rPr>
              <a:t>е</a:t>
            </a:r>
            <a:r>
              <a:rPr lang="sr-Latn-CS" sz="2400" cap="small" dirty="0" smtClean="0">
                <a:latin typeface="Calibri" pitchFamily="34" charset="0"/>
              </a:rPr>
              <a:t> </a:t>
            </a:r>
            <a:r>
              <a:rPr lang="x-none" sz="2400" cap="small" dirty="0" smtClean="0">
                <a:latin typeface="Calibri" pitchFamily="34" charset="0"/>
              </a:rPr>
              <a:t>слику</a:t>
            </a:r>
            <a:r>
              <a:rPr lang="sr-Latn-CS" sz="2400" cap="small" dirty="0" smtClean="0">
                <a:latin typeface="Calibri" pitchFamily="34" charset="0"/>
              </a:rPr>
              <a:t> </a:t>
            </a:r>
            <a:r>
              <a:rPr lang="x-none" sz="2400" cap="small" dirty="0" smtClean="0">
                <a:latin typeface="Calibri" pitchFamily="34" charset="0"/>
              </a:rPr>
              <a:t>интензивније</a:t>
            </a:r>
            <a:r>
              <a:rPr lang="sr-Latn-CS" sz="2400" cap="small" dirty="0" smtClean="0">
                <a:latin typeface="Calibri" pitchFamily="34" charset="0"/>
              </a:rPr>
              <a:t> </a:t>
            </a:r>
            <a:r>
              <a:rPr lang="x-none" sz="2400" cap="small" dirty="0" smtClean="0">
                <a:latin typeface="Calibri" pitchFamily="34" charset="0"/>
              </a:rPr>
              <a:t>акумулације</a:t>
            </a:r>
            <a:r>
              <a:rPr lang="sr-Latn-CS" sz="2400" cap="small" dirty="0" smtClean="0">
                <a:latin typeface="Calibri" pitchFamily="34" charset="0"/>
              </a:rPr>
              <a:t> </a:t>
            </a:r>
            <a:r>
              <a:rPr lang="x-none" sz="2400" cap="small" dirty="0" smtClean="0">
                <a:latin typeface="Calibri" pitchFamily="34" charset="0"/>
              </a:rPr>
              <a:t>или</a:t>
            </a:r>
            <a:r>
              <a:rPr lang="sr-Latn-CS" sz="2400" cap="small" dirty="0" smtClean="0">
                <a:latin typeface="Calibri" pitchFamily="34" charset="0"/>
              </a:rPr>
              <a:t> “</a:t>
            </a:r>
            <a:r>
              <a:rPr lang="x-none" sz="2400" cap="small" dirty="0" smtClean="0">
                <a:latin typeface="Calibri" pitchFamily="34" charset="0"/>
              </a:rPr>
              <a:t>топлих</a:t>
            </a:r>
            <a:r>
              <a:rPr lang="sr-Latn-CS" sz="2400" cap="small" dirty="0" smtClean="0">
                <a:latin typeface="Calibri" pitchFamily="34" charset="0"/>
              </a:rPr>
              <a:t>” </a:t>
            </a:r>
            <a:r>
              <a:rPr lang="x-none" sz="2400" cap="small" dirty="0" smtClean="0">
                <a:latin typeface="Calibri" pitchFamily="34" charset="0"/>
              </a:rPr>
              <a:t>поља</a:t>
            </a:r>
            <a:r>
              <a:rPr lang="sr-Latn-CS" sz="2400" cap="small" dirty="0" smtClean="0">
                <a:latin typeface="Calibri" pitchFamily="34" charset="0"/>
              </a:rPr>
              <a:t> </a:t>
            </a:r>
            <a:r>
              <a:rPr lang="x-none" sz="2400" cap="small" dirty="0" smtClean="0">
                <a:latin typeface="Calibri" pitchFamily="34" charset="0"/>
              </a:rPr>
              <a:t>на</a:t>
            </a:r>
            <a:r>
              <a:rPr lang="sr-Latn-CS" sz="2400" cap="small" dirty="0" smtClean="0">
                <a:latin typeface="Calibri" pitchFamily="34" charset="0"/>
              </a:rPr>
              <a:t> </a:t>
            </a:r>
            <a:r>
              <a:rPr lang="x-none" sz="2400" cap="small" dirty="0" smtClean="0">
                <a:latin typeface="Calibri" pitchFamily="34" charset="0"/>
              </a:rPr>
              <a:t>месту</a:t>
            </a:r>
            <a:r>
              <a:rPr lang="sr-Latn-CS" sz="2400" cap="small" dirty="0" smtClean="0">
                <a:latin typeface="Calibri" pitchFamily="34" charset="0"/>
              </a:rPr>
              <a:t> </a:t>
            </a:r>
            <a:r>
              <a:rPr lang="x-none" sz="2400" cap="small" dirty="0" smtClean="0">
                <a:latin typeface="Calibri" pitchFamily="34" charset="0"/>
              </a:rPr>
              <a:t>где</a:t>
            </a:r>
            <a:r>
              <a:rPr lang="sr-Latn-CS" sz="2400" cap="small" dirty="0" smtClean="0">
                <a:latin typeface="Calibri" pitchFamily="34" charset="0"/>
              </a:rPr>
              <a:t> </a:t>
            </a:r>
            <a:r>
              <a:rPr lang="x-none" sz="2400" cap="small" dirty="0" smtClean="0">
                <a:latin typeface="Calibri" pitchFamily="34" charset="0"/>
              </a:rPr>
              <a:t>се</a:t>
            </a:r>
            <a:r>
              <a:rPr lang="sr-Latn-CS" sz="2400" cap="small" dirty="0" smtClean="0">
                <a:latin typeface="Calibri" pitchFamily="34" charset="0"/>
              </a:rPr>
              <a:t> </a:t>
            </a:r>
            <a:r>
              <a:rPr lang="x-none" sz="2400" cap="small" dirty="0" smtClean="0">
                <a:latin typeface="Calibri" pitchFamily="34" charset="0"/>
              </a:rPr>
              <a:t>у</a:t>
            </a:r>
            <a:r>
              <a:rPr lang="sr-Latn-CS" sz="2400" cap="small" dirty="0" smtClean="0">
                <a:latin typeface="Calibri" pitchFamily="34" charset="0"/>
              </a:rPr>
              <a:t> </a:t>
            </a:r>
            <a:r>
              <a:rPr lang="x-none" sz="2400" cap="small" dirty="0" smtClean="0">
                <a:latin typeface="Calibri" pitchFamily="34" charset="0"/>
              </a:rPr>
              <a:t>испитиваном</a:t>
            </a:r>
            <a:r>
              <a:rPr lang="sr-Latn-CS" sz="2400" cap="small" dirty="0" smtClean="0">
                <a:latin typeface="Calibri" pitchFamily="34" charset="0"/>
              </a:rPr>
              <a:t> </a:t>
            </a:r>
            <a:r>
              <a:rPr lang="x-none" sz="2400" cap="small" dirty="0" smtClean="0">
                <a:latin typeface="Calibri" pitchFamily="34" charset="0"/>
              </a:rPr>
              <a:t>органу</a:t>
            </a:r>
            <a:r>
              <a:rPr lang="sr-Latn-CS" sz="2400" cap="small" dirty="0" smtClean="0">
                <a:latin typeface="Calibri" pitchFamily="34" charset="0"/>
              </a:rPr>
              <a:t> </a:t>
            </a:r>
            <a:r>
              <a:rPr lang="x-none" sz="2400" cap="small" dirty="0" smtClean="0">
                <a:latin typeface="Calibri" pitchFamily="34" charset="0"/>
              </a:rPr>
              <a:t>налази</a:t>
            </a:r>
            <a:r>
              <a:rPr lang="sr-Latn-CS" sz="2400" cap="small" dirty="0" smtClean="0">
                <a:latin typeface="Calibri" pitchFamily="34" charset="0"/>
              </a:rPr>
              <a:t> </a:t>
            </a:r>
            <a:r>
              <a:rPr lang="x-none" sz="2400" cap="small" dirty="0" smtClean="0">
                <a:latin typeface="Calibri" pitchFamily="34" charset="0"/>
              </a:rPr>
              <a:t>патолошка</a:t>
            </a:r>
            <a:r>
              <a:rPr lang="sr-Latn-CS" sz="2400" cap="small" dirty="0" smtClean="0">
                <a:latin typeface="Calibri" pitchFamily="34" charset="0"/>
              </a:rPr>
              <a:t> </a:t>
            </a:r>
            <a:r>
              <a:rPr lang="x-none" sz="2400" cap="small" dirty="0" smtClean="0">
                <a:latin typeface="Calibri" pitchFamily="34" charset="0"/>
              </a:rPr>
              <a:t>промен</a:t>
            </a:r>
            <a:r>
              <a:rPr lang="x-none" sz="2400" cap="small" dirty="0" smtClean="0">
                <a:latin typeface="Calibri" pitchFamily="34" charset="0"/>
                <a:ea typeface="Cambria" panose="02040503050406030204" pitchFamily="18" charset="0"/>
              </a:rPr>
              <a:t>a</a:t>
            </a:r>
            <a:endParaRPr lang="en-US" sz="2400" dirty="0">
              <a:latin typeface="Calibri" pitchFamily="34" charset="0"/>
              <a:ea typeface="Cambria" panose="02040503050406030204" pitchFamily="18" charset="0"/>
            </a:endParaRPr>
          </a:p>
        </p:txBody>
      </p:sp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3429000"/>
            <a:ext cx="1981200" cy="221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20834" name="Object 2"/>
          <p:cNvGraphicFramePr>
            <a:graphicFrameLocks noChangeAspect="1"/>
          </p:cNvGraphicFramePr>
          <p:nvPr/>
        </p:nvGraphicFramePr>
        <p:xfrm>
          <a:off x="7391400" y="3200400"/>
          <a:ext cx="2082800" cy="312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41" r:id="rId4" imgW="3809524" imgH="5714286" progId="">
                  <p:embed/>
                </p:oleObj>
              </mc:Choice>
              <mc:Fallback>
                <p:oleObj r:id="rId4" imgW="3809524" imgH="5714286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91400" y="3200400"/>
                        <a:ext cx="2082800" cy="3124200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4426" y="981076"/>
            <a:ext cx="2822575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2126" y="3906838"/>
            <a:ext cx="1590675" cy="295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76300" y="293688"/>
            <a:ext cx="9677400" cy="715962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sr-Latn-CS" altLang="en-US" sz="3600" dirty="0"/>
              <a:t/>
            </a:r>
            <a:br>
              <a:rPr lang="sr-Latn-CS" altLang="en-US" sz="3600" dirty="0"/>
            </a:br>
            <a:r>
              <a:rPr lang="sr-Cyrl-CS" altLang="en-US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Физиолошка дистрибуција </a:t>
            </a:r>
            <a:r>
              <a:rPr lang="sr-Latn-CS" altLang="en-US" sz="3600" baseline="30000" dirty="0" smtClean="0">
                <a:latin typeface="Calibri" panose="020F0502020204030204" pitchFamily="34" charset="0"/>
                <a:cs typeface="Calibri" panose="020F0502020204030204" pitchFamily="34" charset="0"/>
              </a:rPr>
              <a:t>99M</a:t>
            </a:r>
            <a:r>
              <a:rPr lang="sr-Latn-CS" altLang="en-US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lang="sr-Cyrl-CS" altLang="en-US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с</a:t>
            </a:r>
            <a:r>
              <a:rPr lang="sr-Latn-CS" altLang="en-US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-HMPAO</a:t>
            </a:r>
            <a:r>
              <a:rPr lang="en-US" altLang="en-US" sz="4400" dirty="0"/>
              <a:t/>
            </a:r>
            <a:br>
              <a:rPr lang="en-US" altLang="en-US" sz="4400" dirty="0"/>
            </a:b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1119883" y="990600"/>
            <a:ext cx="6119117" cy="5791200"/>
          </a:xfrm>
        </p:spPr>
        <p:txBody>
          <a:bodyPr>
            <a:normAutofit fontScale="85000" lnSpcReduction="10000"/>
          </a:bodyPr>
          <a:lstStyle/>
          <a:p>
            <a:pPr algn="just">
              <a:lnSpc>
                <a:spcPct val="170000"/>
              </a:lnSpc>
              <a:defRPr/>
            </a:pPr>
            <a:r>
              <a:rPr lang="ru-RU" alt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Хексаметил</a:t>
            </a:r>
            <a:r>
              <a:rPr lang="ru-RU" altLang="en-US" dirty="0">
                <a:latin typeface="Calibri" panose="020F0502020204030204" pitchFamily="34" charset="0"/>
                <a:cs typeface="Calibri" panose="020F0502020204030204" pitchFamily="34" charset="0"/>
              </a:rPr>
              <a:t> пропилен-амин-</a:t>
            </a:r>
            <a:r>
              <a:rPr lang="ru-RU" alt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оксим</a:t>
            </a:r>
            <a:r>
              <a:rPr lang="ru-RU" alt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x-none" altLang="en-US" dirty="0">
                <a:latin typeface="Calibri" panose="020F0502020204030204" pitchFamily="34" charset="0"/>
                <a:cs typeface="Calibri" panose="020F0502020204030204" pitchFamily="34" charset="0"/>
              </a:rPr>
              <a:t>HMPAO</a:t>
            </a:r>
            <a:r>
              <a:rPr lang="ru-RU" alt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) </a:t>
            </a:r>
            <a:r>
              <a:rPr lang="ru-RU" alt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је</a:t>
            </a:r>
            <a:r>
              <a:rPr lang="ru-RU" alt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липофилна</a:t>
            </a:r>
            <a:r>
              <a:rPr lang="ru-RU" alt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супстанца</a:t>
            </a:r>
            <a:r>
              <a:rPr lang="ru-RU" alt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која</a:t>
            </a:r>
            <a:r>
              <a:rPr lang="ru-RU" alt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лако</a:t>
            </a:r>
            <a:r>
              <a:rPr lang="ru-RU" alt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прелази</a:t>
            </a:r>
            <a:r>
              <a:rPr lang="ru-RU" alt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КМБ</a:t>
            </a:r>
            <a:r>
              <a:rPr lang="ru-RU" altLang="en-US" dirty="0">
                <a:latin typeface="Calibri" panose="020F0502020204030204" pitchFamily="34" charset="0"/>
                <a:cs typeface="Calibri" panose="020F0502020204030204" pitchFamily="34" charset="0"/>
              </a:rPr>
              <a:t> и у </a:t>
            </a:r>
            <a:r>
              <a:rPr lang="ru-RU" alt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можданом</a:t>
            </a:r>
            <a:r>
              <a:rPr lang="ru-RU" alt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ткиву</a:t>
            </a:r>
            <a:r>
              <a:rPr lang="ru-RU" altLang="en-US" dirty="0">
                <a:latin typeface="Calibri" panose="020F0502020204030204" pitchFamily="34" charset="0"/>
                <a:cs typeface="Calibri" panose="020F0502020204030204" pitchFamily="34" charset="0"/>
              </a:rPr>
              <a:t> се </a:t>
            </a:r>
            <a:r>
              <a:rPr lang="ru-RU" alt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накупља</a:t>
            </a:r>
            <a:r>
              <a:rPr lang="ru-RU" alt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пропорционално</a:t>
            </a:r>
            <a:r>
              <a:rPr lang="ru-RU" alt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регионалном</a:t>
            </a:r>
            <a:r>
              <a:rPr lang="ru-RU" altLang="en-US" dirty="0">
                <a:latin typeface="Calibri" panose="020F0502020204030204" pitchFamily="34" charset="0"/>
                <a:cs typeface="Calibri" panose="020F0502020204030204" pitchFamily="34" charset="0"/>
              </a:rPr>
              <a:t> протоку </a:t>
            </a:r>
            <a:r>
              <a:rPr lang="ru-RU" alt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крви</a:t>
            </a:r>
            <a:r>
              <a:rPr lang="ru-RU" altLang="en-US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algn="just">
              <a:lnSpc>
                <a:spcPct val="170000"/>
              </a:lnSpc>
              <a:defRPr/>
            </a:pPr>
            <a:r>
              <a:rPr lang="ru-RU" altLang="en-US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Нормална</a:t>
            </a:r>
            <a:r>
              <a:rPr lang="ru-RU" alt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дистрибуција</a:t>
            </a:r>
            <a:r>
              <a:rPr lang="ru-RU" altLang="en-US" dirty="0">
                <a:latin typeface="Calibri" panose="020F0502020204030204" pitchFamily="34" charset="0"/>
                <a:cs typeface="Calibri" panose="020F0502020204030204" pitchFamily="34" charset="0"/>
              </a:rPr>
              <a:t> у мозгу </a:t>
            </a:r>
            <a:r>
              <a:rPr lang="ru-RU" alt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подразумева</a:t>
            </a:r>
            <a:r>
              <a:rPr lang="ru-RU" altLang="en-US" dirty="0">
                <a:latin typeface="Calibri" panose="020F0502020204030204" pitchFamily="34" charset="0"/>
                <a:cs typeface="Calibri" panose="020F0502020204030204" pitchFamily="34" charset="0"/>
              </a:rPr>
              <a:t> знатно </a:t>
            </a:r>
            <a:r>
              <a:rPr lang="ru-RU" alt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интензивније</a:t>
            </a:r>
            <a:r>
              <a:rPr lang="ru-RU" alt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накупљање</a:t>
            </a:r>
            <a:r>
              <a:rPr lang="ru-RU" altLang="en-US" dirty="0">
                <a:latin typeface="Calibri" panose="020F0502020204030204" pitchFamily="34" charset="0"/>
                <a:cs typeface="Calibri" panose="020F0502020204030204" pitchFamily="34" charset="0"/>
              </a:rPr>
              <a:t> у </a:t>
            </a:r>
            <a:r>
              <a:rPr lang="ru-RU" alt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сивој</a:t>
            </a:r>
            <a:r>
              <a:rPr lang="ru-RU" alt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супстанци</a:t>
            </a:r>
            <a:r>
              <a:rPr lang="ru-RU" altLang="en-US"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ru-RU" alt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неколико</a:t>
            </a:r>
            <a:r>
              <a:rPr lang="ru-RU" alt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пута</a:t>
            </a:r>
            <a:r>
              <a:rPr lang="ru-RU" alt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већи</a:t>
            </a:r>
            <a:r>
              <a:rPr lang="ru-RU" altLang="en-US" dirty="0">
                <a:latin typeface="Calibri" panose="020F0502020204030204" pitchFamily="34" charset="0"/>
                <a:cs typeface="Calibri" panose="020F0502020204030204" pitchFamily="34" charset="0"/>
              </a:rPr>
              <a:t> проток </a:t>
            </a:r>
            <a:r>
              <a:rPr lang="ru-RU" alt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крви</a:t>
            </a:r>
            <a:r>
              <a:rPr lang="ru-RU" altLang="en-US" dirty="0">
                <a:latin typeface="Calibri" panose="020F0502020204030204" pitchFamily="34" charset="0"/>
                <a:cs typeface="Calibri" panose="020F0502020204030204" pitchFamily="34" charset="0"/>
              </a:rPr>
              <a:t>) него у </a:t>
            </a:r>
            <a:r>
              <a:rPr lang="ru-RU" alt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белој</a:t>
            </a:r>
            <a:r>
              <a:rPr lang="ru-RU" altLang="en-US" dirty="0">
                <a:latin typeface="Calibri" panose="020F0502020204030204" pitchFamily="34" charset="0"/>
                <a:cs typeface="Calibri" panose="020F0502020204030204" pitchFamily="34" charset="0"/>
              </a:rPr>
              <a:t>, те се на </a:t>
            </a:r>
            <a:r>
              <a:rPr lang="x-none" altLang="en-US" dirty="0">
                <a:latin typeface="Calibri" panose="020F0502020204030204" pitchFamily="34" charset="0"/>
                <a:cs typeface="Calibri" panose="020F0502020204030204" pitchFamily="34" charset="0"/>
              </a:rPr>
              <a:t>SPECT</a:t>
            </a:r>
            <a:r>
              <a:rPr lang="ru-RU" alt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пресецима</a:t>
            </a:r>
            <a:r>
              <a:rPr lang="ru-RU" alt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приказују</a:t>
            </a:r>
            <a:r>
              <a:rPr lang="ru-RU" alt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кортекс</a:t>
            </a:r>
            <a:r>
              <a:rPr lang="ru-RU" altLang="en-US" dirty="0">
                <a:latin typeface="Calibri" panose="020F0502020204030204" pitchFamily="34" charset="0"/>
                <a:cs typeface="Calibri" panose="020F0502020204030204" pitchFamily="34" charset="0"/>
              </a:rPr>
              <a:t> и </a:t>
            </a:r>
            <a:r>
              <a:rPr lang="ru-RU" alt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супкортикална</a:t>
            </a:r>
            <a:r>
              <a:rPr lang="ru-RU" altLang="en-US" dirty="0">
                <a:latin typeface="Calibri" panose="020F0502020204030204" pitchFamily="34" charset="0"/>
                <a:cs typeface="Calibri" panose="020F0502020204030204" pitchFamily="34" charset="0"/>
              </a:rPr>
              <a:t> сива </a:t>
            </a:r>
            <a:r>
              <a:rPr lang="ru-RU" alt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супстанца</a:t>
            </a:r>
            <a:r>
              <a:rPr lang="ru-RU" altLang="en-US"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ru-RU" alt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слика</a:t>
            </a:r>
            <a:r>
              <a:rPr lang="ru-RU" altLang="en-US" dirty="0">
                <a:latin typeface="Calibri" panose="020F0502020204030204" pitchFamily="34" charset="0"/>
                <a:cs typeface="Calibri" panose="020F0502020204030204" pitchFamily="34" charset="0"/>
              </a:rPr>
              <a:t> горе). Парне структуре се у </a:t>
            </a:r>
            <a:r>
              <a:rPr lang="ru-RU" alt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физиолошким</a:t>
            </a:r>
            <a:r>
              <a:rPr lang="ru-RU" alt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условима</a:t>
            </a:r>
            <a:r>
              <a:rPr lang="ru-RU" alt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приказују</a:t>
            </a:r>
            <a:r>
              <a:rPr lang="ru-RU" alt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симетрично</a:t>
            </a:r>
            <a:r>
              <a:rPr lang="ru-RU" altLang="en-US" dirty="0">
                <a:latin typeface="Calibri" panose="020F0502020204030204" pitchFamily="34" charset="0"/>
                <a:cs typeface="Calibri" panose="020F0502020204030204" pitchFamily="34" charset="0"/>
              </a:rPr>
              <a:t>, али треба </a:t>
            </a:r>
            <a:r>
              <a:rPr lang="ru-RU" alt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имати</a:t>
            </a:r>
            <a:r>
              <a:rPr lang="ru-RU" altLang="en-US" dirty="0">
                <a:latin typeface="Calibri" panose="020F0502020204030204" pitchFamily="34" charset="0"/>
                <a:cs typeface="Calibri" panose="020F0502020204030204" pitchFamily="34" charset="0"/>
              </a:rPr>
              <a:t> у виду </a:t>
            </a:r>
            <a:r>
              <a:rPr lang="ru-RU" alt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физиолошке</a:t>
            </a:r>
            <a:r>
              <a:rPr lang="ru-RU" alt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варијације</a:t>
            </a:r>
            <a:r>
              <a:rPr lang="ru-RU" altLang="en-US" dirty="0">
                <a:latin typeface="Calibri" panose="020F0502020204030204" pitchFamily="34" charset="0"/>
                <a:cs typeface="Calibri" panose="020F0502020204030204" pitchFamily="34" charset="0"/>
              </a:rPr>
              <a:t> и </a:t>
            </a:r>
            <a:r>
              <a:rPr lang="ru-RU" alt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несавршеност</a:t>
            </a:r>
            <a:r>
              <a:rPr lang="ru-RU" alt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позиционирања</a:t>
            </a:r>
            <a:r>
              <a:rPr lang="ru-RU" alt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пацијента</a:t>
            </a:r>
            <a:r>
              <a:rPr lang="ru-RU" altLang="en-US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algn="just">
              <a:lnSpc>
                <a:spcPct val="170000"/>
              </a:lnSpc>
              <a:defRPr/>
            </a:pPr>
            <a:r>
              <a:rPr lang="x-none" altLang="en-US" baseline="30000" dirty="0">
                <a:latin typeface="Calibri" panose="020F0502020204030204" pitchFamily="34" charset="0"/>
                <a:cs typeface="Calibri" panose="020F0502020204030204" pitchFamily="34" charset="0"/>
              </a:rPr>
              <a:t>99m</a:t>
            </a:r>
            <a:r>
              <a:rPr lang="x-none" altLang="en-US" dirty="0">
                <a:latin typeface="Calibri" panose="020F0502020204030204" pitchFamily="34" charset="0"/>
                <a:cs typeface="Calibri" panose="020F0502020204030204" pitchFamily="34" charset="0"/>
              </a:rPr>
              <a:t>Tc-HMPAO</a:t>
            </a:r>
            <a:r>
              <a:rPr lang="ru-RU" alt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убризган</a:t>
            </a:r>
            <a:r>
              <a:rPr lang="ru-RU" alt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интравенозно</a:t>
            </a:r>
            <a:r>
              <a:rPr lang="ru-RU" alt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преузимају</a:t>
            </a:r>
            <a:r>
              <a:rPr lang="ru-RU" alt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многи</a:t>
            </a:r>
            <a:r>
              <a:rPr lang="ru-RU" alt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органи</a:t>
            </a:r>
            <a:r>
              <a:rPr lang="ru-RU" altLang="en-US"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ru-RU" alt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слика</a:t>
            </a:r>
            <a:r>
              <a:rPr lang="ru-RU" altLang="en-US" dirty="0">
                <a:latin typeface="Calibri" panose="020F0502020204030204" pitchFamily="34" charset="0"/>
                <a:cs typeface="Calibri" panose="020F0502020204030204" pitchFamily="34" charset="0"/>
              </a:rPr>
              <a:t> доле), те </a:t>
            </a:r>
            <a:r>
              <a:rPr lang="ru-RU" alt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је</a:t>
            </a:r>
            <a:r>
              <a:rPr lang="ru-RU" alt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проценат</a:t>
            </a:r>
            <a:r>
              <a:rPr lang="ru-RU" alt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који</a:t>
            </a:r>
            <a:r>
              <a:rPr lang="ru-RU" altLang="en-US" dirty="0">
                <a:latin typeface="Calibri" panose="020F0502020204030204" pitchFamily="34" charset="0"/>
                <a:cs typeface="Calibri" panose="020F0502020204030204" pitchFamily="34" charset="0"/>
              </a:rPr>
              <a:t> се накупи у </a:t>
            </a:r>
            <a:r>
              <a:rPr lang="ru-RU" alt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можданом</a:t>
            </a:r>
            <a:r>
              <a:rPr lang="ru-RU" alt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ткиву</a:t>
            </a:r>
            <a:r>
              <a:rPr lang="ru-RU" altLang="en-US" dirty="0">
                <a:latin typeface="Calibri" panose="020F0502020204030204" pitchFamily="34" charset="0"/>
                <a:cs typeface="Calibri" panose="020F0502020204030204" pitchFamily="34" charset="0"/>
              </a:rPr>
              <a:t> само </a:t>
            </a:r>
            <a:r>
              <a:rPr lang="ru-RU" alt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мањи</a:t>
            </a:r>
            <a:r>
              <a:rPr lang="ru-RU" alt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део</a:t>
            </a:r>
            <a:r>
              <a:rPr lang="ru-RU" alt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убризгане</a:t>
            </a:r>
            <a:r>
              <a:rPr lang="ru-RU" alt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количине</a:t>
            </a:r>
            <a:r>
              <a:rPr lang="ru-RU" altLang="en-US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71976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440267"/>
            <a:ext cx="10341102" cy="573193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x-none" baseline="30000" dirty="0" smtClean="0">
                <a:latin typeface="Calibri" panose="020F0502020204030204" pitchFamily="34" charset="0"/>
                <a:cs typeface="Calibri" panose="020F0502020204030204" pitchFamily="34" charset="0"/>
              </a:rPr>
              <a:t>99</a:t>
            </a:r>
            <a:r>
              <a:rPr lang="sr-Latn-CS" baseline="30000" dirty="0" smtClean="0">
                <a:latin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Т</a:t>
            </a:r>
            <a:r>
              <a:rPr lang="sr-Latn-CS" dirty="0" smtClean="0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sr-Latn-CS" dirty="0" smtClean="0">
                <a:latin typeface="Calibri" panose="020F0502020204030204" pitchFamily="34" charset="0"/>
                <a:cs typeface="Calibri" panose="020F0502020204030204" pitchFamily="34" charset="0"/>
              </a:rPr>
              <a:t>HMPAO -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Брзо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прелази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у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хидрофилни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облик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те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настаје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ретенција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у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мозгу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јер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више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не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може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да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прође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кроз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ћелијску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мембрану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Неколико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минута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после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инјекције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концентрација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липофилног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радиофамацеутика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у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крви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пада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на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нулу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Стабилно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стање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расподеле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које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се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региструје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10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и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више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минута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после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инјекције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је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заправо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„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залеђена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слика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“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догађаја</a:t>
            </a:r>
            <a:endParaRPr lang="x-none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1989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године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је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у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клиничка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испитивања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перфузије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уведен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нови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РФ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– </a:t>
            </a:r>
            <a:r>
              <a:rPr lang="x-none" baseline="30000" dirty="0" smtClean="0">
                <a:latin typeface="Calibri" panose="020F0502020204030204" pitchFamily="34" charset="0"/>
                <a:cs typeface="Calibri" panose="020F0502020204030204" pitchFamily="34" charset="0"/>
              </a:rPr>
              <a:t>99</a:t>
            </a:r>
            <a:r>
              <a:rPr lang="sr-Latn-ME" baseline="30000" dirty="0" smtClean="0">
                <a:latin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Т</a:t>
            </a:r>
            <a:r>
              <a:rPr lang="sr-Latn-ME" dirty="0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етил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цистеинат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димер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x-none" baseline="30000" dirty="0" smtClean="0">
                <a:latin typeface="Calibri" panose="020F0502020204030204" pitchFamily="34" charset="0"/>
                <a:cs typeface="Calibri" panose="020F0502020204030204" pitchFamily="34" charset="0"/>
              </a:rPr>
              <a:t>99</a:t>
            </a:r>
            <a:r>
              <a:rPr lang="sr-Latn-ME" baseline="30000" dirty="0" smtClean="0">
                <a:latin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Т</a:t>
            </a:r>
            <a:r>
              <a:rPr lang="sr-Latn-ME" dirty="0" smtClean="0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ЕЦД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).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У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односу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на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baseline="30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99</a:t>
            </a:r>
            <a:r>
              <a:rPr lang="sr-Latn-CS" baseline="30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lang="sr-Cyrl-CS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</a:t>
            </a:r>
            <a:r>
              <a:rPr lang="sr-Latn-CS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lang="x-none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sr-Latn-CS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HMPAO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овај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препарат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има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већу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радиохемијску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стабилност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после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обележавања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већу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сензитивност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у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погледу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контраста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између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лезије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и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мозга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уз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сличне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карактеристике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као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baseline="30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99</a:t>
            </a:r>
            <a:r>
              <a:rPr lang="sr-Latn-CS" baseline="30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lang="sr-Cyrl-CS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</a:t>
            </a:r>
            <a:r>
              <a:rPr lang="sr-Latn-CS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lang="x-none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sr-Latn-CS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HMPAO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у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погледу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кинетике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у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мозгу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x-none" baseline="30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99</a:t>
            </a:r>
            <a:r>
              <a:rPr lang="sr-Latn-ME" baseline="30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lang="sr-Cyrl-CS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</a:t>
            </a:r>
            <a:r>
              <a:rPr lang="sr-Latn-ME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lang="x-none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sr-Cyrl-CS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ЕЦД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се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може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користити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после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обележавања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више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од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6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 сати.</a:t>
            </a:r>
            <a:endParaRPr lang="x-none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763456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3"/>
          <p:cNvSpPr>
            <a:spLocks noGrp="1" noChangeArrowheads="1"/>
          </p:cNvSpPr>
          <p:nvPr>
            <p:ph idx="1"/>
          </p:nvPr>
        </p:nvSpPr>
        <p:spPr>
          <a:xfrm>
            <a:off x="523982" y="946150"/>
            <a:ext cx="11001973" cy="2937228"/>
          </a:xfrm>
        </p:spPr>
        <p:txBody>
          <a:bodyPr>
            <a:normAutofit fontScale="47500" lnSpcReduction="20000"/>
          </a:bodyPr>
          <a:lstStyle/>
          <a:p>
            <a:pPr eaLnBrk="1" hangingPunct="1">
              <a:lnSpc>
                <a:spcPct val="170000"/>
              </a:lnSpc>
              <a:spcBef>
                <a:spcPts val="0"/>
              </a:spcBef>
              <a:defRPr/>
            </a:pPr>
            <a:r>
              <a:rPr lang="sr-Cyrl-CS" altLang="en-US" sz="4500" baseline="30000" dirty="0">
                <a:latin typeface="Calibri" panose="020F0502020204030204" pitchFamily="34" charset="0"/>
                <a:cs typeface="Calibri" panose="020F0502020204030204" pitchFamily="34" charset="0"/>
              </a:rPr>
              <a:t>18</a:t>
            </a:r>
            <a:r>
              <a:rPr lang="en-US" altLang="en-US" sz="4500" dirty="0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lang="sr-Cyrl-CS" altLang="en-US" sz="4500" dirty="0">
                <a:latin typeface="Calibri" panose="020F0502020204030204" pitchFamily="34" charset="0"/>
                <a:cs typeface="Calibri" panose="020F0502020204030204" pitchFamily="34" charset="0"/>
              </a:rPr>
              <a:t> или </a:t>
            </a:r>
            <a:r>
              <a:rPr lang="sr-Cyrl-CS" altLang="en-US" sz="4500" baseline="30000" dirty="0">
                <a:latin typeface="Calibri" panose="020F0502020204030204" pitchFamily="34" charset="0"/>
                <a:cs typeface="Calibri" panose="020F0502020204030204" pitchFamily="34" charset="0"/>
              </a:rPr>
              <a:t>11</a:t>
            </a:r>
            <a:r>
              <a:rPr lang="sr-Cyrl-CS" altLang="en-US" sz="4500" dirty="0">
                <a:latin typeface="Calibri" panose="020F0502020204030204" pitchFamily="34" charset="0"/>
                <a:cs typeface="Calibri" panose="020F0502020204030204" pitchFamily="34" charset="0"/>
              </a:rPr>
              <a:t>С</a:t>
            </a:r>
            <a:r>
              <a:rPr lang="en-US" altLang="en-US" sz="4500" dirty="0">
                <a:latin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sr-Cyrl-CS" altLang="en-US" sz="4500" dirty="0">
                <a:latin typeface="Calibri" panose="020F0502020204030204" pitchFamily="34" charset="0"/>
                <a:cs typeface="Calibri" panose="020F0502020204030204" pitchFamily="34" charset="0"/>
              </a:rPr>
              <a:t>деоксиглукоза за позитронску емисиону томографију</a:t>
            </a:r>
          </a:p>
          <a:p>
            <a:pPr eaLnBrk="1" hangingPunct="1">
              <a:lnSpc>
                <a:spcPct val="170000"/>
              </a:lnSpc>
              <a:spcBef>
                <a:spcPts val="0"/>
              </a:spcBef>
              <a:defRPr/>
            </a:pPr>
            <a:r>
              <a:rPr lang="en-US" altLang="en-US" sz="4500" dirty="0">
                <a:latin typeface="Calibri" panose="020F0502020204030204" pitchFamily="34" charset="0"/>
                <a:cs typeface="Calibri" panose="020F0502020204030204" pitchFamily="34" charset="0"/>
              </a:rPr>
              <a:t>У м</a:t>
            </a:r>
            <a:r>
              <a:rPr lang="x-none" altLang="en-US" sz="4500" dirty="0">
                <a:latin typeface="Calibri" panose="020F0502020204030204" pitchFamily="34" charset="0"/>
                <a:cs typeface="Calibri" panose="020F0502020204030204" pitchFamily="34" charset="0"/>
              </a:rPr>
              <a:t>е</a:t>
            </a:r>
            <a:r>
              <a:rPr lang="en-US" altLang="en-US" sz="4500" dirty="0" err="1">
                <a:latin typeface="Calibri" panose="020F0502020204030204" pitchFamily="34" charset="0"/>
                <a:cs typeface="Calibri" panose="020F0502020204030204" pitchFamily="34" charset="0"/>
              </a:rPr>
              <a:t>таболички</a:t>
            </a:r>
            <a:r>
              <a:rPr lang="en-US" altLang="en-US" sz="45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4500" dirty="0" err="1">
                <a:latin typeface="Calibri" panose="020F0502020204030204" pitchFamily="34" charset="0"/>
                <a:cs typeface="Calibri" panose="020F0502020204030204" pitchFamily="34" charset="0"/>
              </a:rPr>
              <a:t>активне</a:t>
            </a:r>
            <a:r>
              <a:rPr lang="en-US" altLang="en-US" sz="45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4500" dirty="0" err="1">
                <a:latin typeface="Calibri" panose="020F0502020204030204" pitchFamily="34" charset="0"/>
                <a:cs typeface="Calibri" panose="020F0502020204030204" pitchFamily="34" charset="0"/>
              </a:rPr>
              <a:t>ћелије</a:t>
            </a:r>
            <a:r>
              <a:rPr lang="en-US" altLang="en-US" sz="45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4500" dirty="0" err="1">
                <a:latin typeface="Calibri" panose="020F0502020204030204" pitchFamily="34" charset="0"/>
                <a:cs typeface="Calibri" panose="020F0502020204030204" pitchFamily="34" charset="0"/>
              </a:rPr>
              <a:t>се</a:t>
            </a:r>
            <a:r>
              <a:rPr lang="en-US" altLang="en-US" sz="45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4500" dirty="0" err="1">
                <a:latin typeface="Calibri" panose="020F0502020204030204" pitchFamily="34" charset="0"/>
                <a:cs typeface="Calibri" panose="020F0502020204030204" pitchFamily="34" charset="0"/>
              </a:rPr>
              <a:t>транспортује</a:t>
            </a:r>
            <a:r>
              <a:rPr lang="en-US" altLang="en-US" sz="45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4500" dirty="0" err="1">
                <a:latin typeface="Calibri" panose="020F0502020204030204" pitchFamily="34" charset="0"/>
                <a:cs typeface="Calibri" panose="020F0502020204030204" pitchFamily="34" charset="0"/>
              </a:rPr>
              <a:t>олакшаним</a:t>
            </a:r>
            <a:r>
              <a:rPr lang="en-US" altLang="en-US" sz="45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4500" dirty="0" err="1">
                <a:latin typeface="Calibri" panose="020F0502020204030204" pitchFamily="34" charset="0"/>
                <a:cs typeface="Calibri" panose="020F0502020204030204" pitchFamily="34" charset="0"/>
              </a:rPr>
              <a:t>транспортом</a:t>
            </a:r>
            <a:r>
              <a:rPr lang="en-US" altLang="en-US" sz="4500" dirty="0">
                <a:latin typeface="Calibri" panose="020F0502020204030204" pitchFamily="34" charset="0"/>
                <a:cs typeface="Calibri" panose="020F0502020204030204" pitchFamily="34" charset="0"/>
              </a:rPr>
              <a:t>. У </a:t>
            </a:r>
            <a:r>
              <a:rPr lang="en-US" altLang="en-US" sz="4500" dirty="0" err="1">
                <a:latin typeface="Calibri" panose="020F0502020204030204" pitchFamily="34" charset="0"/>
                <a:cs typeface="Calibri" panose="020F0502020204030204" pitchFamily="34" charset="0"/>
              </a:rPr>
              <a:t>ћелији</a:t>
            </a:r>
            <a:r>
              <a:rPr lang="en-US" altLang="en-US" sz="45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4500" dirty="0" err="1">
                <a:latin typeface="Calibri" panose="020F0502020204030204" pitchFamily="34" charset="0"/>
                <a:cs typeface="Calibri" panose="020F0502020204030204" pitchFamily="34" charset="0"/>
              </a:rPr>
              <a:t>се</a:t>
            </a:r>
            <a:r>
              <a:rPr lang="en-US" altLang="en-US" sz="45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4500" dirty="0" err="1">
                <a:latin typeface="Calibri" panose="020F0502020204030204" pitchFamily="34" charset="0"/>
                <a:cs typeface="Calibri" panose="020F0502020204030204" pitchFamily="34" charset="0"/>
              </a:rPr>
              <a:t>фосфорилише</a:t>
            </a:r>
            <a:r>
              <a:rPr lang="en-US" altLang="en-US" sz="45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4500" dirty="0" err="1">
                <a:latin typeface="Calibri" panose="020F0502020204030204" pitchFamily="34" charset="0"/>
                <a:cs typeface="Calibri" panose="020F0502020204030204" pitchFamily="34" charset="0"/>
              </a:rPr>
              <a:t>посредством</a:t>
            </a:r>
            <a:r>
              <a:rPr lang="en-US" altLang="en-US" sz="45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4500" dirty="0" err="1">
                <a:latin typeface="Calibri" panose="020F0502020204030204" pitchFamily="34" charset="0"/>
                <a:cs typeface="Calibri" panose="020F0502020204030204" pitchFamily="34" charset="0"/>
              </a:rPr>
              <a:t>хексокиназе</a:t>
            </a:r>
            <a:r>
              <a:rPr lang="en-US" altLang="en-US" sz="4500" dirty="0">
                <a:latin typeface="Calibri" panose="020F0502020204030204" pitchFamily="34" charset="0"/>
                <a:cs typeface="Calibri" panose="020F0502020204030204" pitchFamily="34" charset="0"/>
              </a:rPr>
              <a:t> у DG-6-</a:t>
            </a:r>
            <a:r>
              <a:rPr lang="en-US" altLang="en-US" sz="4500" dirty="0" err="1">
                <a:latin typeface="Calibri" panose="020F0502020204030204" pitchFamily="34" charset="0"/>
                <a:cs typeface="Calibri" panose="020F0502020204030204" pitchFamily="34" charset="0"/>
              </a:rPr>
              <a:t>fosfat</a:t>
            </a:r>
            <a:r>
              <a:rPr lang="en-US" altLang="en-US" sz="45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eaLnBrk="1" hangingPunct="1">
              <a:lnSpc>
                <a:spcPct val="170000"/>
              </a:lnSpc>
              <a:spcBef>
                <a:spcPts val="0"/>
              </a:spcBef>
              <a:defRPr/>
            </a:pPr>
            <a:r>
              <a:rPr lang="en-US" altLang="en-US" sz="4500" dirty="0" err="1">
                <a:latin typeface="Calibri" panose="020F0502020204030204" pitchFamily="34" charset="0"/>
                <a:cs typeface="Calibri" panose="020F0502020204030204" pitchFamily="34" charset="0"/>
              </a:rPr>
              <a:t>Експресија</a:t>
            </a:r>
            <a:r>
              <a:rPr lang="en-US" altLang="en-US" sz="45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4500" dirty="0" err="1">
                <a:latin typeface="Calibri" panose="020F0502020204030204" pitchFamily="34" charset="0"/>
                <a:cs typeface="Calibri" panose="020F0502020204030204" pitchFamily="34" charset="0"/>
              </a:rPr>
              <a:t>хексокиназе</a:t>
            </a:r>
            <a:r>
              <a:rPr lang="en-US" altLang="en-US" sz="4500" dirty="0">
                <a:latin typeface="Calibri" panose="020F0502020204030204" pitchFamily="34" charset="0"/>
                <a:cs typeface="Calibri" panose="020F0502020204030204" pitchFamily="34" charset="0"/>
              </a:rPr>
              <a:t> и </a:t>
            </a:r>
            <a:r>
              <a:rPr lang="en-US" altLang="en-US" sz="4500" dirty="0" err="1">
                <a:latin typeface="Calibri" panose="020F0502020204030204" pitchFamily="34" charset="0"/>
                <a:cs typeface="Calibri" panose="020F0502020204030204" pitchFamily="34" charset="0"/>
              </a:rPr>
              <a:t>функционална</a:t>
            </a:r>
            <a:r>
              <a:rPr lang="en-US" altLang="en-US" sz="45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4500" dirty="0" err="1">
                <a:latin typeface="Calibri" panose="020F0502020204030204" pitchFamily="34" charset="0"/>
                <a:cs typeface="Calibri" panose="020F0502020204030204" pitchFamily="34" charset="0"/>
              </a:rPr>
              <a:t>активност</a:t>
            </a:r>
            <a:r>
              <a:rPr lang="en-US" altLang="en-US" sz="45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altLang="en-US" sz="4500" dirty="0">
                <a:latin typeface="Calibri" panose="020F0502020204030204" pitchFamily="34" charset="0"/>
                <a:cs typeface="Calibri" panose="020F0502020204030204" pitchFamily="34" charset="0"/>
              </a:rPr>
              <a:t>за</a:t>
            </a:r>
            <a:r>
              <a:rPr lang="en-US" altLang="en-US" sz="45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4500" dirty="0" err="1">
                <a:latin typeface="Calibri" panose="020F0502020204030204" pitchFamily="34" charset="0"/>
                <a:cs typeface="Calibri" panose="020F0502020204030204" pitchFamily="34" charset="0"/>
              </a:rPr>
              <a:t>фосфорилацију</a:t>
            </a:r>
            <a:r>
              <a:rPr lang="en-US" altLang="en-US" sz="4500" dirty="0"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en-US" altLang="en-US" sz="4500" dirty="0" err="1">
                <a:latin typeface="Calibri" panose="020F0502020204030204" pitchFamily="34" charset="0"/>
                <a:cs typeface="Calibri" panose="020F0502020204030204" pitchFamily="34" charset="0"/>
              </a:rPr>
              <a:t>FDG</a:t>
            </a:r>
            <a:r>
              <a:rPr lang="en-US" altLang="en-US" sz="4500" dirty="0">
                <a:latin typeface="Calibri" panose="020F0502020204030204" pitchFamily="34" charset="0"/>
                <a:cs typeface="Calibri" panose="020F0502020204030204" pitchFamily="34" charset="0"/>
              </a:rPr>
              <a:t> je </a:t>
            </a:r>
            <a:r>
              <a:rPr lang="en-US" altLang="en-US" sz="4500" dirty="0" err="1">
                <a:latin typeface="Calibri" panose="020F0502020204030204" pitchFamily="34" charset="0"/>
                <a:cs typeface="Calibri" panose="020F0502020204030204" pitchFamily="34" charset="0"/>
              </a:rPr>
              <a:t>виша</a:t>
            </a:r>
            <a:r>
              <a:rPr lang="en-US" altLang="en-US" sz="4500" dirty="0">
                <a:latin typeface="Calibri" panose="020F0502020204030204" pitchFamily="34" charset="0"/>
                <a:cs typeface="Calibri" panose="020F0502020204030204" pitchFamily="34" charset="0"/>
              </a:rPr>
              <a:t> у </a:t>
            </a:r>
            <a:r>
              <a:rPr lang="en-US" altLang="en-US" sz="4500" dirty="0" err="1">
                <a:latin typeface="Calibri" panose="020F0502020204030204" pitchFamily="34" charset="0"/>
                <a:cs typeface="Calibri" panose="020F0502020204030204" pitchFamily="34" charset="0"/>
              </a:rPr>
              <a:t>туморским</a:t>
            </a:r>
            <a:r>
              <a:rPr lang="en-US" altLang="en-US" sz="45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4500" dirty="0" err="1">
                <a:latin typeface="Calibri" panose="020F0502020204030204" pitchFamily="34" charset="0"/>
                <a:cs typeface="Calibri" panose="020F0502020204030204" pitchFamily="34" charset="0"/>
              </a:rPr>
              <a:t>ћелијама</a:t>
            </a:r>
            <a:r>
              <a:rPr lang="en-US" altLang="en-US" sz="45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eaLnBrk="1" hangingPunct="1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endParaRPr lang="sr-Cyrl-CS" altLang="en-US" sz="2400" dirty="0">
              <a:solidFill>
                <a:srgbClr val="FF9900"/>
              </a:solidFill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en-US" altLang="en-US" dirty="0" smtClean="0">
              <a:solidFill>
                <a:srgbClr val="FF9900"/>
              </a:solidFill>
            </a:endParaRPr>
          </a:p>
        </p:txBody>
      </p:sp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274638"/>
            <a:ext cx="8229600" cy="639762"/>
          </a:xfrm>
        </p:spPr>
        <p:txBody>
          <a:bodyPr/>
          <a:lstStyle/>
          <a:p>
            <a:pPr algn="ctr">
              <a:defRPr/>
            </a:pPr>
            <a:r>
              <a:rPr lang="sr-Cyrl-CS" altLang="en-US" sz="3200" dirty="0"/>
              <a:t>МЕТАБОЛИЧКА ИСПИТИВАЊА МОЗГА</a:t>
            </a:r>
            <a:endParaRPr lang="en-US" altLang="en-US" sz="3200" dirty="0"/>
          </a:p>
        </p:txBody>
      </p:sp>
      <p:pic>
        <p:nvPicPr>
          <p:cNvPr id="5325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3297" y="3617448"/>
            <a:ext cx="6627687" cy="3163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438541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3"/>
          <p:cNvSpPr>
            <a:spLocks noGrp="1" noChangeArrowheads="1"/>
          </p:cNvSpPr>
          <p:nvPr>
            <p:ph idx="1"/>
          </p:nvPr>
        </p:nvSpPr>
        <p:spPr>
          <a:xfrm>
            <a:off x="934382" y="1613408"/>
            <a:ext cx="10058400" cy="4050792"/>
          </a:xfrm>
        </p:spPr>
        <p:txBody>
          <a:bodyPr>
            <a:normAutofit fontScale="92500"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sr-Cyrl-CS" altLang="x-none" sz="2800" dirty="0">
                <a:latin typeface="Calibri" panose="020F0502020204030204" pitchFamily="34" charset="0"/>
                <a:cs typeface="Calibri" panose="020F0502020204030204" pitchFamily="34" charset="0"/>
              </a:rPr>
              <a:t>Визуализација и квантитативна процена расподеле рецептора неуроактивних једињења (допамински, серотонински, мускарински, холинергички, бензодиазепински и рецептори за опијате). 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sr-Cyrl-CS" altLang="x-none" sz="2800" dirty="0">
                <a:latin typeface="Calibri" panose="020F0502020204030204" pitchFamily="34" charset="0"/>
                <a:cs typeface="Calibri" panose="020F0502020204030204" pitchFamily="34" charset="0"/>
              </a:rPr>
              <a:t>Обележени липосолубилни рецепторски агонисти/антагонисти се дистрибуирају пропорционално протоку крви (</a:t>
            </a:r>
            <a:r>
              <a:rPr lang="sr-Cyrl-CS" altLang="x-none" sz="2800" baseline="30000" dirty="0">
                <a:latin typeface="Calibri" panose="020F0502020204030204" pitchFamily="34" charset="0"/>
                <a:cs typeface="Calibri" panose="020F0502020204030204" pitchFamily="34" charset="0"/>
              </a:rPr>
              <a:t>11</a:t>
            </a:r>
            <a:r>
              <a:rPr lang="sr-Cyrl-CS" altLang="x-none" sz="2800" dirty="0">
                <a:latin typeface="Calibri" panose="020F0502020204030204" pitchFamily="34" charset="0"/>
                <a:cs typeface="Calibri" panose="020F0502020204030204" pitchFamily="34" charset="0"/>
              </a:rPr>
              <a:t>С-метил-спиперон се везује за допаминске (</a:t>
            </a:r>
            <a:r>
              <a:rPr lang="en-US" altLang="x-none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lang="en-US" altLang="x-none" sz="2800" baseline="-25000" dirty="0" err="1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altLang="x-none" sz="28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r>
              <a:rPr lang="sr-Cyrl-CS" altLang="x-none" sz="2800" dirty="0">
                <a:latin typeface="Calibri" panose="020F0502020204030204" pitchFamily="34" charset="0"/>
                <a:cs typeface="Calibri" panose="020F0502020204030204" pitchFamily="34" charset="0"/>
              </a:rPr>
              <a:t>и серотонинске</a:t>
            </a:r>
            <a:r>
              <a:rPr lang="en-US" altLang="x-none" sz="2800"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en-US" altLang="x-none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en-US" altLang="x-none" sz="2800" baseline="-25000" dirty="0" err="1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altLang="x-none" sz="28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r>
              <a:rPr lang="sr-Cyrl-CS" altLang="x-none" sz="2800" dirty="0">
                <a:latin typeface="Calibri" panose="020F0502020204030204" pitchFamily="34" charset="0"/>
                <a:cs typeface="Calibri" panose="020F0502020204030204" pitchFamily="34" charset="0"/>
              </a:rPr>
              <a:t> рецепторе)</a:t>
            </a:r>
            <a:endParaRPr lang="en-US" altLang="x-none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1069848" y="484632"/>
            <a:ext cx="10058400" cy="915190"/>
          </a:xfrm>
        </p:spPr>
        <p:txBody>
          <a:bodyPr/>
          <a:lstStyle/>
          <a:p>
            <a:pPr algn="ctr">
              <a:defRPr/>
            </a:pPr>
            <a:r>
              <a:rPr lang="sr-Cyrl-CS" alt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ФУНКЦИОНАЛНА ИСПИТИВАЊА МОЗГА</a:t>
            </a:r>
            <a:endParaRPr lang="en-US" alt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042451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x-none" altLang="x-none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Серотонинергички</a:t>
            </a:r>
            <a:r>
              <a:rPr lang="en-US" altLang="x-none" b="1" dirty="0" smtClean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x-none" b="1" dirty="0" err="1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5HT</a:t>
            </a:r>
            <a:r>
              <a:rPr lang="en-US" altLang="x-none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-R</a:t>
            </a:r>
          </a:p>
          <a:p>
            <a:pPr>
              <a:defRPr/>
            </a:pPr>
            <a:r>
              <a:rPr lang="ru-RU" altLang="x-none" dirty="0" err="1">
                <a:latin typeface="Calibri" panose="020F0502020204030204" pitchFamily="34" charset="0"/>
                <a:cs typeface="Calibri" panose="020F0502020204030204" pitchFamily="34" charset="0"/>
              </a:rPr>
              <a:t>Поремећај</a:t>
            </a:r>
            <a:r>
              <a:rPr lang="ru-RU" altLang="x-none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x-none" dirty="0" err="1">
                <a:latin typeface="Calibri" panose="020F0502020204030204" pitchFamily="34" charset="0"/>
                <a:cs typeface="Calibri" panose="020F0502020204030204" pitchFamily="34" charset="0"/>
              </a:rPr>
              <a:t>неуротрансмисије</a:t>
            </a:r>
            <a:r>
              <a:rPr lang="ru-RU" altLang="x-none" dirty="0">
                <a:latin typeface="Calibri" panose="020F0502020204030204" pitchFamily="34" charset="0"/>
                <a:cs typeface="Calibri" panose="020F0502020204030204" pitchFamily="34" charset="0"/>
              </a:rPr>
              <a:t> код </a:t>
            </a:r>
            <a:r>
              <a:rPr lang="ru-RU" altLang="x-none" dirty="0" err="1">
                <a:latin typeface="Calibri" panose="020F0502020204030204" pitchFamily="34" charset="0"/>
                <a:cs typeface="Calibri" panose="020F0502020204030204" pitchFamily="34" charset="0"/>
              </a:rPr>
              <a:t>депресије</a:t>
            </a:r>
            <a:r>
              <a:rPr lang="ru-RU" altLang="x-none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ru-RU" altLang="x-none" dirty="0" err="1">
                <a:latin typeface="Calibri" panose="020F0502020204030204" pitchFamily="34" charset="0"/>
                <a:cs typeface="Calibri" panose="020F0502020204030204" pitchFamily="34" charset="0"/>
              </a:rPr>
              <a:t>шизофреније</a:t>
            </a:r>
            <a:r>
              <a:rPr lang="ru-RU" altLang="x-none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ru-RU" altLang="x-none" dirty="0" err="1">
                <a:latin typeface="Calibri" panose="020F0502020204030204" pitchFamily="34" charset="0"/>
                <a:cs typeface="Calibri" panose="020F0502020204030204" pitchFamily="34" charset="0"/>
              </a:rPr>
              <a:t>прекомене</a:t>
            </a:r>
            <a:r>
              <a:rPr lang="ru-RU" altLang="x-none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x-none" dirty="0" err="1">
                <a:latin typeface="Calibri" panose="020F0502020204030204" pitchFamily="34" charset="0"/>
                <a:cs typeface="Calibri" panose="020F0502020204030204" pitchFamily="34" charset="0"/>
              </a:rPr>
              <a:t>употребе</a:t>
            </a:r>
            <a:r>
              <a:rPr lang="ru-RU" altLang="x-none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x-none" dirty="0" err="1">
                <a:latin typeface="Calibri" panose="020F0502020204030204" pitchFamily="34" charset="0"/>
                <a:cs typeface="Calibri" panose="020F0502020204030204" pitchFamily="34" charset="0"/>
              </a:rPr>
              <a:t>лекова</a:t>
            </a:r>
            <a:r>
              <a:rPr lang="ru-RU" altLang="x-none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ru-RU" altLang="x-none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Алцхајмера</a:t>
            </a:r>
            <a:r>
              <a:rPr lang="ru-RU" alt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ru-RU" altLang="x-none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/>
            </a:pPr>
            <a:r>
              <a:rPr lang="en-US" alt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PET </a:t>
            </a:r>
            <a:r>
              <a:rPr lang="en-US" altLang="x-none" baseline="30000" dirty="0" err="1">
                <a:latin typeface="Calibri" panose="020F0502020204030204" pitchFamily="34" charset="0"/>
                <a:cs typeface="Calibri" panose="020F0502020204030204" pitchFamily="34" charset="0"/>
              </a:rPr>
              <a:t>18</a:t>
            </a:r>
            <a:r>
              <a:rPr lang="en-US" altLang="x-none" dirty="0" err="1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lang="en-US" altLang="x-none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x-none" dirty="0" err="1">
                <a:latin typeface="Calibri" panose="020F0502020204030204" pitchFamily="34" charset="0"/>
                <a:cs typeface="Calibri" panose="020F0502020204030204" pitchFamily="34" charset="0"/>
              </a:rPr>
              <a:t>setoperon</a:t>
            </a:r>
            <a:r>
              <a:rPr lang="en-US" altLang="x-none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x-none" baseline="30000" dirty="0" err="1">
                <a:latin typeface="Calibri" panose="020F0502020204030204" pitchFamily="34" charset="0"/>
                <a:cs typeface="Calibri" panose="020F0502020204030204" pitchFamily="34" charset="0"/>
              </a:rPr>
              <a:t>18</a:t>
            </a:r>
            <a:r>
              <a:rPr lang="en-US" altLang="x-none" dirty="0" err="1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lang="en-US" altLang="x-none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altLang="x-none" dirty="0">
                <a:latin typeface="Calibri" panose="020F0502020204030204" pitchFamily="34" charset="0"/>
                <a:cs typeface="Calibri" panose="020F0502020204030204" pitchFamily="34" charset="0"/>
              </a:rPr>
              <a:t>алтансерином</a:t>
            </a:r>
          </a:p>
          <a:p>
            <a:pPr marL="0" indent="0">
              <a:buNone/>
              <a:defRPr/>
            </a:pPr>
            <a:r>
              <a:rPr lang="x-none" alt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SPECT </a:t>
            </a:r>
            <a:r>
              <a:rPr lang="en-US" altLang="x-none" baseline="30000" dirty="0" err="1">
                <a:latin typeface="Calibri" panose="020F0502020204030204" pitchFamily="34" charset="0"/>
                <a:cs typeface="Calibri" panose="020F0502020204030204" pitchFamily="34" charset="0"/>
              </a:rPr>
              <a:t>123</a:t>
            </a:r>
            <a:r>
              <a:rPr lang="en-US" altLang="x-none" dirty="0" err="1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US" altLang="x-none" dirty="0">
                <a:latin typeface="Calibri" panose="020F0502020204030204" pitchFamily="34" charset="0"/>
                <a:cs typeface="Calibri" panose="020F0502020204030204" pitchFamily="34" charset="0"/>
              </a:rPr>
              <a:t> ADAM, </a:t>
            </a:r>
            <a:r>
              <a:rPr lang="en-US" altLang="x-none" baseline="30000" dirty="0">
                <a:latin typeface="Calibri" panose="020F0502020204030204" pitchFamily="34" charset="0"/>
                <a:cs typeface="Calibri" panose="020F0502020204030204" pitchFamily="34" charset="0"/>
              </a:rPr>
              <a:t>123</a:t>
            </a:r>
            <a:r>
              <a:rPr lang="en-US" altLang="x-none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x-none" dirty="0" err="1">
                <a:latin typeface="Calibri" panose="020F0502020204030204" pitchFamily="34" charset="0"/>
                <a:cs typeface="Calibri" panose="020F0502020204030204" pitchFamily="34" charset="0"/>
              </a:rPr>
              <a:t>IDAM</a:t>
            </a:r>
            <a:r>
              <a:rPr lang="en-US" altLang="x-none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endParaRPr lang="x-none" altLang="x-none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  <a:defRPr/>
            </a:pPr>
            <a:endParaRPr lang="x-none" altLang="x-none" b="1" kern="0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/>
            </a:pPr>
            <a:r>
              <a:rPr lang="ru-RU" altLang="x-none" b="1" kern="0" dirty="0" err="1" smtClean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број</a:t>
            </a:r>
            <a:r>
              <a:rPr lang="ru-RU" altLang="x-none" b="1" kern="0" dirty="0" smtClean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x-none" b="1" kern="0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 </a:t>
            </a:r>
            <a:r>
              <a:rPr lang="ru-RU" altLang="x-none" b="1" kern="0" dirty="0" err="1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распоред</a:t>
            </a:r>
            <a:r>
              <a:rPr lang="ru-RU" altLang="x-none" b="1" kern="0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x-none" b="1" kern="0" dirty="0" err="1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бензодиазепинских</a:t>
            </a:r>
            <a:r>
              <a:rPr lang="ru-RU" altLang="x-none" b="1" kern="0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x-none" b="1" kern="0" dirty="0" smtClean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рецептора</a:t>
            </a:r>
          </a:p>
          <a:p>
            <a:pPr marL="0" indent="0">
              <a:spcBef>
                <a:spcPct val="20000"/>
              </a:spcBef>
              <a:buClrTx/>
              <a:buSzTx/>
              <a:buNone/>
              <a:defRPr/>
            </a:pPr>
            <a:endParaRPr lang="ru-RU" altLang="x-none" b="1" kern="0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spcBef>
                <a:spcPct val="20000"/>
              </a:spcBef>
              <a:buClrTx/>
              <a:buSzTx/>
              <a:buFontTx/>
              <a:buChar char="•"/>
              <a:defRPr/>
            </a:pPr>
            <a:r>
              <a:rPr lang="en-US" altLang="x-none" kern="0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PET </a:t>
            </a:r>
            <a:r>
              <a:rPr lang="en-US" altLang="x-none" kern="0" baseline="300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</a:t>
            </a:r>
            <a:r>
              <a:rPr lang="en-US" altLang="x-none" kern="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lang="en-US" altLang="x-none" kern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altLang="x-none" kern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флумазенил (алтернативно његов аналог </a:t>
            </a:r>
            <a:r>
              <a:rPr lang="en-US" altLang="x-none" kern="0" baseline="30000" dirty="0" err="1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18</a:t>
            </a:r>
            <a:r>
              <a:rPr lang="en-US" altLang="x-none" kern="0" dirty="0" err="1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lang="en-US" altLang="x-none" kern="0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altLang="x-none" kern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флуоретил флумазенил</a:t>
            </a:r>
            <a:r>
              <a:rPr lang="en-US" altLang="x-none" kern="0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); </a:t>
            </a:r>
            <a:r>
              <a:rPr lang="en-US" altLang="x-none" kern="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SPET</a:t>
            </a:r>
            <a:r>
              <a:rPr lang="en-US" altLang="x-none" kern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x-none" kern="0" baseline="300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123</a:t>
            </a:r>
            <a:r>
              <a:rPr lang="en-US" altLang="x-none" kern="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US" altLang="x-none" kern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x-none" kern="0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</a:t>
            </a:r>
            <a:r>
              <a:rPr lang="x-none" altLang="x-none" kern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омазенил</a:t>
            </a:r>
            <a:r>
              <a:rPr lang="en-US" altLang="x-none" kern="0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</a:t>
            </a:r>
            <a:endParaRPr lang="x-none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52510502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26898" y="1854708"/>
            <a:ext cx="8759952" cy="4050792"/>
          </a:xfrm>
        </p:spPr>
        <p:txBody>
          <a:bodyPr>
            <a:normAutofit fontScale="92500"/>
          </a:bodyPr>
          <a:lstStyle/>
          <a:p>
            <a:pPr marL="365760" indent="-256032">
              <a:lnSpc>
                <a:spcPct val="160000"/>
              </a:lnSpc>
              <a:buFont typeface="Wingdings 3"/>
              <a:buChar char=""/>
              <a:defRPr/>
            </a:pP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PET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студијама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помоћу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baseline="30000" dirty="0">
                <a:latin typeface="Calibri" panose="020F0502020204030204" pitchFamily="34" charset="0"/>
                <a:cs typeface="Calibri" panose="020F0502020204030204" pitchFamily="34" charset="0"/>
              </a:rPr>
              <a:t>18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F-DOPA 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се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мозе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визуализовати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синтеза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допамина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у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пресинаптичким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нервним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завршецима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, а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помоћу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baseline="30000" dirty="0">
                <a:latin typeface="Calibri" panose="020F0502020204030204" pitchFamily="34" charset="0"/>
                <a:cs typeface="Calibri" panose="020F0502020204030204" pitchFamily="34" charset="0"/>
              </a:rPr>
              <a:t>11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C(</a:t>
            </a:r>
            <a:r>
              <a:rPr lang="x-none" baseline="30000" dirty="0">
                <a:latin typeface="Calibri" panose="020F0502020204030204" pitchFamily="34" charset="0"/>
                <a:cs typeface="Calibri" panose="020F0502020204030204" pitchFamily="34" charset="0"/>
              </a:rPr>
              <a:t>18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F)-</a:t>
            </a:r>
            <a:r>
              <a:rPr lang="ru-RU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дихидротетрабеназина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интранеуронални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везикуларни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транспорт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допамина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365760" indent="-256032">
              <a:lnSpc>
                <a:spcPct val="160000"/>
              </a:lnSpc>
              <a:buFont typeface="Wingdings 3"/>
              <a:buChar char=""/>
              <a:defRPr/>
            </a:pPr>
            <a:r>
              <a:rPr lang="ru-RU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Асиметрично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снизена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акумулација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baseline="30000" dirty="0">
                <a:latin typeface="Calibri" panose="020F0502020204030204" pitchFamily="34" charset="0"/>
                <a:cs typeface="Calibri" panose="020F0502020204030204" pitchFamily="34" charset="0"/>
              </a:rPr>
              <a:t>18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F-DOPA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у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путамену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карактеристичан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је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налаз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за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Паркинсонову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болест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, а степен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снизења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акумулације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корелира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са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тезином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клиничке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слике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стадијумом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болести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посебно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са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брадикинезом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) и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препоручује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се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као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биомаркер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прогресије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болести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у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истразивачким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студијама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365760" indent="-256032">
              <a:lnSpc>
                <a:spcPct val="160000"/>
              </a:lnSpc>
              <a:buFont typeface="Wingdings 3"/>
              <a:buChar char=""/>
              <a:defRPr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69848" y="253972"/>
            <a:ext cx="10058400" cy="994847"/>
          </a:xfrm>
        </p:spPr>
        <p:txBody>
          <a:bodyPr/>
          <a:lstStyle/>
          <a:p>
            <a:pPr algn="ctr">
              <a:defRPr/>
            </a:pP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Паркинсонизам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916926" y="2647950"/>
            <a:ext cx="2736911" cy="21542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3819062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0" indent="-256032">
              <a:lnSpc>
                <a:spcPct val="170000"/>
              </a:lnSpc>
              <a:buFont typeface="Wingdings 3"/>
              <a:buChar char=""/>
              <a:defRPr/>
            </a:pP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SPECT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мозга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са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DaTSCAN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ru-RU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специфичним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обелезивачем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допаминског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транспортера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има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широку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примену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у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клиничкој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пракси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за рану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дијагнозу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и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диференцијалну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дијагнозу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Паркинсонове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болести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и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неуродегенеративних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болести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из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групе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Паркинсоног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синдрома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са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губитком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допаминергичких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неурона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од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осталих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болести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невољних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покрета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различите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етиологије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есенцијални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тремор,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допа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реактивна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дистонија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медикаментни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паркинсонизам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васкуларни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паркинсонизам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психогени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паркинсонизам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) код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којих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је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налаз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DaTSCANA </a:t>
            </a:r>
            <a:r>
              <a:rPr lang="ru-RU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нормалан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65760" indent="-256032">
              <a:lnSpc>
                <a:spcPct val="170000"/>
              </a:lnSpc>
              <a:buFont typeface="Wingdings 3"/>
              <a:buChar char=""/>
              <a:defRPr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69953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10210800" cy="1143000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sr-Cyrl-CS" altLang="x-none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РЕТ</a:t>
            </a:r>
            <a:r>
              <a:rPr lang="sr-Latn-CS" altLang="x-none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altLang="x-none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радиофармаци</a:t>
            </a:r>
            <a:r>
              <a:rPr lang="x-none" altLang="x-none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altLang="x-none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који</a:t>
            </a:r>
            <a:r>
              <a:rPr lang="x-none" altLang="x-none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altLang="x-none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се</a:t>
            </a:r>
            <a:r>
              <a:rPr lang="x-none" altLang="x-none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altLang="x-none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користе</a:t>
            </a:r>
            <a:r>
              <a:rPr lang="x-none" altLang="x-none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altLang="x-none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у</a:t>
            </a:r>
            <a:r>
              <a:rPr lang="x-none" altLang="x-none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altLang="x-none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неуроонкологији</a:t>
            </a:r>
            <a:endParaRPr lang="en-US" altLang="x-none" sz="3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67177" y="1895740"/>
            <a:ext cx="9296400" cy="434340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sr-Latn-CS" altLang="x-none" sz="2400" baseline="30000" dirty="0"/>
              <a:t>							</a:t>
            </a:r>
            <a:endParaRPr lang="sr-Latn-CS" altLang="x-none" sz="2400" baseline="30000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sr-Latn-CS" altLang="x-none" sz="2400" baseline="30000" dirty="0">
                <a:latin typeface="Calibri" panose="020F0502020204030204" pitchFamily="34" charset="0"/>
                <a:cs typeface="Calibri" panose="020F0502020204030204" pitchFamily="34" charset="0"/>
              </a:rPr>
              <a:t>18</a:t>
            </a:r>
            <a:r>
              <a:rPr lang="sr-Latn-CS" altLang="x-none" sz="2400" dirty="0">
                <a:latin typeface="Calibri" panose="020F0502020204030204" pitchFamily="34" charset="0"/>
                <a:cs typeface="Calibri" panose="020F0502020204030204" pitchFamily="34" charset="0"/>
              </a:rPr>
              <a:t>F-fluor</a:t>
            </a:r>
            <a:r>
              <a:rPr lang="en-US" altLang="x-none" sz="2400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sr-Latn-CS" altLang="x-none" sz="2400" dirty="0">
                <a:latin typeface="Calibri" panose="020F0502020204030204" pitchFamily="34" charset="0"/>
                <a:cs typeface="Calibri" panose="020F0502020204030204" pitchFamily="34" charset="0"/>
              </a:rPr>
              <a:t>deo</a:t>
            </a:r>
            <a:r>
              <a:rPr lang="en-US" altLang="x-none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xy</a:t>
            </a:r>
            <a:r>
              <a:rPr lang="sr-Latn-CS" altLang="x-none" sz="2400" dirty="0">
                <a:latin typeface="Calibri" panose="020F0502020204030204" pitchFamily="34" charset="0"/>
                <a:cs typeface="Calibri" panose="020F0502020204030204" pitchFamily="34" charset="0"/>
              </a:rPr>
              <a:t>glu</a:t>
            </a:r>
            <a:r>
              <a:rPr lang="en-US" altLang="x-none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cose</a:t>
            </a:r>
            <a:r>
              <a:rPr lang="sr-Latn-CS" altLang="x-none" sz="2400" dirty="0">
                <a:latin typeface="Calibri" panose="020F0502020204030204" pitchFamily="34" charset="0"/>
                <a:cs typeface="Calibri" panose="020F0502020204030204" pitchFamily="34" charset="0"/>
              </a:rPr>
              <a:t> (FDG</a:t>
            </a:r>
            <a:r>
              <a:rPr lang="sr-Latn-CS" altLang="x-none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r>
              <a:rPr lang="x-none" altLang="x-none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…………метаболизам </a:t>
            </a:r>
            <a:r>
              <a:rPr lang="x-none" altLang="x-none" sz="2400" dirty="0">
                <a:latin typeface="Calibri" panose="020F0502020204030204" pitchFamily="34" charset="0"/>
                <a:cs typeface="Calibri" panose="020F0502020204030204" pitchFamily="34" charset="0"/>
              </a:rPr>
              <a:t>глукозе </a:t>
            </a:r>
          </a:p>
          <a:p>
            <a:pPr>
              <a:buNone/>
            </a:pPr>
            <a:r>
              <a:rPr lang="sr-Latn-CS" altLang="x-none" sz="2400" baseline="30000" dirty="0" smtClean="0">
                <a:latin typeface="Calibri" panose="020F0502020204030204" pitchFamily="34" charset="0"/>
                <a:cs typeface="Calibri" panose="020F0502020204030204" pitchFamily="34" charset="0"/>
              </a:rPr>
              <a:t>11</a:t>
            </a:r>
            <a:r>
              <a:rPr lang="sr-Latn-CS" altLang="x-none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C-met</a:t>
            </a:r>
            <a:r>
              <a:rPr lang="en-US" altLang="x-none" sz="2400" dirty="0">
                <a:latin typeface="Calibri" panose="020F0502020204030204" pitchFamily="34" charset="0"/>
                <a:cs typeface="Calibri" panose="020F0502020204030204" pitchFamily="34" charset="0"/>
              </a:rPr>
              <a:t>h</a:t>
            </a:r>
            <a:r>
              <a:rPr lang="sr-Latn-CS" altLang="x-none" sz="2400" dirty="0">
                <a:latin typeface="Calibri" panose="020F0502020204030204" pitchFamily="34" charset="0"/>
                <a:cs typeface="Calibri" panose="020F0502020204030204" pitchFamily="34" charset="0"/>
              </a:rPr>
              <a:t>ionin</a:t>
            </a:r>
            <a:r>
              <a:rPr lang="en-US" altLang="x-none" sz="2400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lang="sr-Latn-CS" altLang="x-none" sz="2400" dirty="0">
                <a:latin typeface="Calibri" panose="020F0502020204030204" pitchFamily="34" charset="0"/>
                <a:cs typeface="Calibri" panose="020F0502020204030204" pitchFamily="34" charset="0"/>
              </a:rPr>
              <a:t> (MET)	</a:t>
            </a:r>
            <a:r>
              <a:rPr lang="x-none" altLang="x-none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…………….синтеза </a:t>
            </a:r>
            <a:r>
              <a:rPr lang="x-none" altLang="x-none" sz="2400" dirty="0">
                <a:latin typeface="Calibri" panose="020F0502020204030204" pitchFamily="34" charset="0"/>
                <a:cs typeface="Calibri" panose="020F0502020204030204" pitchFamily="34" charset="0"/>
              </a:rPr>
              <a:t>протеина </a:t>
            </a:r>
          </a:p>
          <a:p>
            <a:pPr>
              <a:buNone/>
            </a:pPr>
            <a:r>
              <a:rPr lang="sr-Latn-CS" altLang="x-none" sz="2400" baseline="30000" dirty="0" smtClean="0">
                <a:latin typeface="Calibri" panose="020F0502020204030204" pitchFamily="34" charset="0"/>
                <a:cs typeface="Calibri" panose="020F0502020204030204" pitchFamily="34" charset="0"/>
              </a:rPr>
              <a:t>18</a:t>
            </a:r>
            <a:r>
              <a:rPr lang="sr-Latn-CS" altLang="x-none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F-fluoroet</a:t>
            </a:r>
            <a:r>
              <a:rPr lang="en-US" altLang="x-none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hyltyrosine</a:t>
            </a:r>
            <a:r>
              <a:rPr lang="sr-Latn-CS" altLang="x-none" sz="2400" dirty="0">
                <a:latin typeface="Calibri" panose="020F0502020204030204" pitchFamily="34" charset="0"/>
                <a:cs typeface="Calibri" panose="020F0502020204030204" pitchFamily="34" charset="0"/>
              </a:rPr>
              <a:t> (FET)	</a:t>
            </a:r>
            <a:r>
              <a:rPr lang="x-none" altLang="x-none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…………. …</a:t>
            </a:r>
            <a:r>
              <a:rPr lang="x-none" altLang="x-none" sz="240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синтеза </a:t>
            </a:r>
            <a:r>
              <a:rPr lang="x-none" altLang="x-none" sz="2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протеина </a:t>
            </a:r>
          </a:p>
          <a:p>
            <a:pPr>
              <a:buNone/>
            </a:pPr>
            <a:r>
              <a:rPr lang="sr-Latn-CS" altLang="x-none" sz="2400" baseline="30000" dirty="0" smtClean="0">
                <a:latin typeface="Calibri" panose="020F0502020204030204" pitchFamily="34" charset="0"/>
                <a:cs typeface="Calibri" panose="020F0502020204030204" pitchFamily="34" charset="0"/>
              </a:rPr>
              <a:t>18</a:t>
            </a:r>
            <a:r>
              <a:rPr lang="sr-Latn-CS" altLang="x-none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F-</a:t>
            </a:r>
            <a:r>
              <a:rPr lang="en-US" altLang="x-none" sz="2400" dirty="0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lang="sr-Latn-CS" altLang="x-none" sz="2400" dirty="0">
                <a:latin typeface="Calibri" panose="020F0502020204030204" pitchFamily="34" charset="0"/>
                <a:cs typeface="Calibri" panose="020F0502020204030204" pitchFamily="34" charset="0"/>
              </a:rPr>
              <a:t>holin</a:t>
            </a:r>
            <a:r>
              <a:rPr lang="en-US" altLang="x-none" sz="2400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lang="sr-Latn-CS" altLang="x-none" sz="2400" dirty="0">
                <a:latin typeface="Calibri" panose="020F0502020204030204" pitchFamily="34" charset="0"/>
                <a:cs typeface="Calibri" panose="020F0502020204030204" pitchFamily="34" charset="0"/>
              </a:rPr>
              <a:t>			</a:t>
            </a:r>
            <a:r>
              <a:rPr lang="sr-Latn-CS" altLang="x-none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………….</a:t>
            </a:r>
            <a:r>
              <a:rPr lang="x-none" altLang="x-none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синтеза </a:t>
            </a:r>
            <a:r>
              <a:rPr lang="x-none" altLang="x-none" sz="2400" dirty="0">
                <a:latin typeface="Calibri" panose="020F0502020204030204" pitchFamily="34" charset="0"/>
                <a:cs typeface="Calibri" panose="020F0502020204030204" pitchFamily="34" charset="0"/>
              </a:rPr>
              <a:t>фосфолипида</a:t>
            </a:r>
          </a:p>
          <a:p>
            <a:pPr>
              <a:buNone/>
            </a:pPr>
            <a:r>
              <a:rPr lang="sr-Latn-CS" altLang="x-none" sz="2400" baseline="30000" dirty="0" smtClean="0">
                <a:latin typeface="Calibri" panose="020F0502020204030204" pitchFamily="34" charset="0"/>
                <a:cs typeface="Calibri" panose="020F0502020204030204" pitchFamily="34" charset="0"/>
              </a:rPr>
              <a:t>18</a:t>
            </a:r>
            <a:r>
              <a:rPr lang="sr-Latn-CS" altLang="x-none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F-fluorot</a:t>
            </a:r>
            <a:r>
              <a:rPr lang="en-US" altLang="x-none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hy</a:t>
            </a:r>
            <a:r>
              <a:rPr lang="sr-Latn-CS" altLang="x-none" sz="2400" dirty="0">
                <a:latin typeface="Calibri" panose="020F0502020204030204" pitchFamily="34" charset="0"/>
                <a:cs typeface="Calibri" panose="020F0502020204030204" pitchFamily="34" charset="0"/>
              </a:rPr>
              <a:t>midin</a:t>
            </a:r>
            <a:r>
              <a:rPr lang="en-US" altLang="x-none" sz="2400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lang="sr-Latn-CS" altLang="x-none" sz="2400" dirty="0">
                <a:latin typeface="Calibri" panose="020F0502020204030204" pitchFamily="34" charset="0"/>
                <a:cs typeface="Calibri" panose="020F0502020204030204" pitchFamily="34" charset="0"/>
              </a:rPr>
              <a:t> (FLT)	…………. </a:t>
            </a:r>
            <a:r>
              <a:rPr lang="sr-Latn-CS" altLang="x-none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…</a:t>
            </a:r>
            <a:r>
              <a:rPr lang="x-none" altLang="x-none" sz="240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ДНК </a:t>
            </a:r>
            <a:r>
              <a:rPr lang="x-none" altLang="x-none" sz="2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синтеза</a:t>
            </a:r>
          </a:p>
          <a:p>
            <a:pPr>
              <a:buNone/>
            </a:pPr>
            <a:r>
              <a:rPr lang="sr-Latn-CS" altLang="x-none" sz="2400" baseline="30000" dirty="0" smtClean="0">
                <a:latin typeface="Calibri" panose="020F0502020204030204" pitchFamily="34" charset="0"/>
                <a:cs typeface="Calibri" panose="020F0502020204030204" pitchFamily="34" charset="0"/>
              </a:rPr>
              <a:t>18</a:t>
            </a:r>
            <a:r>
              <a:rPr lang="sr-Latn-CS" altLang="x-none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F-DOPA</a:t>
            </a:r>
            <a:r>
              <a:rPr lang="sr-Latn-CS" altLang="x-none" sz="2400" dirty="0">
                <a:latin typeface="Calibri" panose="020F0502020204030204" pitchFamily="34" charset="0"/>
                <a:cs typeface="Calibri" panose="020F0502020204030204" pitchFamily="34" charset="0"/>
              </a:rPr>
              <a:t>			…………. </a:t>
            </a:r>
            <a:r>
              <a:rPr lang="sr-Latn-CS" altLang="x-none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…</a:t>
            </a:r>
            <a:r>
              <a:rPr lang="x-none" altLang="x-none" sz="2400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синтеза </a:t>
            </a:r>
            <a:r>
              <a:rPr lang="x-none" altLang="x-none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протеина </a:t>
            </a:r>
          </a:p>
          <a:p>
            <a:pPr>
              <a:buNone/>
            </a:pPr>
            <a:r>
              <a:rPr lang="sr-Latn-CS" altLang="x-none" sz="2400" baseline="30000" dirty="0" smtClean="0">
                <a:latin typeface="Calibri" panose="020F0502020204030204" pitchFamily="34" charset="0"/>
                <a:cs typeface="Calibri" panose="020F0502020204030204" pitchFamily="34" charset="0"/>
              </a:rPr>
              <a:t>68</a:t>
            </a:r>
            <a:r>
              <a:rPr lang="sr-Latn-CS" altLang="x-none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Ga-DOTA-TOC</a:t>
            </a:r>
            <a:r>
              <a:rPr lang="sr-Latn-CS" altLang="x-none" sz="2400" dirty="0">
                <a:latin typeface="Calibri" panose="020F0502020204030204" pitchFamily="34" charset="0"/>
                <a:cs typeface="Calibri" panose="020F0502020204030204" pitchFamily="34" charset="0"/>
              </a:rPr>
              <a:t>		…………. </a:t>
            </a:r>
            <a:r>
              <a:rPr lang="sr-Latn-CS" altLang="x-none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…</a:t>
            </a:r>
            <a:r>
              <a:rPr lang="x-none" altLang="x-none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соматостатински </a:t>
            </a:r>
            <a:r>
              <a:rPr lang="x-none" altLang="x-none" sz="2400" dirty="0">
                <a:latin typeface="Calibri" panose="020F0502020204030204" pitchFamily="34" charset="0"/>
                <a:cs typeface="Calibri" panose="020F0502020204030204" pitchFamily="34" charset="0"/>
              </a:rPr>
              <a:t>рецептори</a:t>
            </a:r>
            <a:r>
              <a:rPr lang="x-none" altLang="x-none" sz="2400" dirty="0"/>
              <a:t>	</a:t>
            </a:r>
          </a:p>
          <a:p>
            <a:pPr>
              <a:buNone/>
            </a:pPr>
            <a:r>
              <a:rPr lang="x-none" altLang="x-none" sz="2400" dirty="0"/>
              <a:t>
</a:t>
            </a:r>
            <a:endParaRPr lang="en-US" altLang="x-none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42962" y="0"/>
            <a:ext cx="1958281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86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1026"/>
          <p:cNvSpPr>
            <a:spLocks noChangeArrowheads="1"/>
          </p:cNvSpPr>
          <p:nvPr/>
        </p:nvSpPr>
        <p:spPr bwMode="auto">
          <a:xfrm>
            <a:off x="3282951" y="1314450"/>
            <a:ext cx="5688013" cy="4445000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/>
            <a:endParaRPr lang="en-US" altLang="x-none">
              <a:solidFill>
                <a:srgbClr val="000000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pic>
        <p:nvPicPr>
          <p:cNvPr id="97283" name="Picture 1027" descr="fdg-fe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7" t="9659" r="73038" b="70248"/>
          <a:stretch>
            <a:fillRect/>
          </a:stretch>
        </p:blipFill>
        <p:spPr bwMode="auto">
          <a:xfrm>
            <a:off x="3429001" y="1524001"/>
            <a:ext cx="1852613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284" name="Picture 1028" descr="fdg-fe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7" t="37793" r="73038" b="39078"/>
          <a:stretch>
            <a:fillRect/>
          </a:stretch>
        </p:blipFill>
        <p:spPr bwMode="auto">
          <a:xfrm>
            <a:off x="3276601" y="3505200"/>
            <a:ext cx="1852613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285" name="Picture 1029" descr="fdg-fet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2" t="8806" r="75757" b="73581"/>
          <a:stretch>
            <a:fillRect/>
          </a:stretch>
        </p:blipFill>
        <p:spPr bwMode="auto">
          <a:xfrm>
            <a:off x="5181600" y="1447801"/>
            <a:ext cx="1828800" cy="151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286" name="Picture 1030" descr="fdg-fet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2" t="36903" r="77441" b="42770"/>
          <a:stretch>
            <a:fillRect/>
          </a:stretch>
        </p:blipFill>
        <p:spPr bwMode="auto">
          <a:xfrm>
            <a:off x="5267326" y="3352801"/>
            <a:ext cx="1655763" cy="174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287" name="Picture 1031" descr="fdg-fet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62" t="8621" r="52371" b="72148"/>
          <a:stretch>
            <a:fillRect/>
          </a:stretch>
        </p:blipFill>
        <p:spPr bwMode="auto">
          <a:xfrm>
            <a:off x="7164389" y="1550989"/>
            <a:ext cx="1584325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288" name="Picture 1032" descr="fdg-fet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77" t="37640" r="54832" b="43733"/>
          <a:stretch>
            <a:fillRect/>
          </a:stretch>
        </p:blipFill>
        <p:spPr bwMode="auto">
          <a:xfrm>
            <a:off x="7315200" y="3733801"/>
            <a:ext cx="1296988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7289" name="Text Box 1033"/>
          <p:cNvSpPr txBox="1">
            <a:spLocks noChangeArrowheads="1"/>
          </p:cNvSpPr>
          <p:nvPr/>
        </p:nvSpPr>
        <p:spPr bwMode="auto">
          <a:xfrm>
            <a:off x="9144001" y="3810001"/>
            <a:ext cx="9191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fr-FR" altLang="x-none" sz="2800">
                <a:latin typeface="Arial" panose="020B0604020202020204" pitchFamily="34" charset="0"/>
                <a:ea typeface="MS PGothic" panose="020B0600070205080204" pitchFamily="34" charset="-128"/>
              </a:rPr>
              <a:t>FET</a:t>
            </a:r>
            <a:r>
              <a:rPr lang="fr-FR" altLang="x-none">
                <a:latin typeface="Arial" panose="020B0604020202020204" pitchFamily="34" charset="0"/>
                <a:ea typeface="MS PGothic" panose="020B0600070205080204" pitchFamily="34" charset="-128"/>
              </a:rPr>
              <a:t> </a:t>
            </a:r>
          </a:p>
        </p:txBody>
      </p:sp>
      <p:sp>
        <p:nvSpPr>
          <p:cNvPr id="97290" name="Text Box 1034"/>
          <p:cNvSpPr txBox="1">
            <a:spLocks noChangeArrowheads="1"/>
          </p:cNvSpPr>
          <p:nvPr/>
        </p:nvSpPr>
        <p:spPr bwMode="auto">
          <a:xfrm>
            <a:off x="9144000" y="1720851"/>
            <a:ext cx="93503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fr-FR" altLang="x-none" sz="2800">
                <a:latin typeface="Arial" panose="020B0604020202020204" pitchFamily="34" charset="0"/>
                <a:ea typeface="MS PGothic" panose="020B0600070205080204" pitchFamily="34" charset="-128"/>
              </a:rPr>
              <a:t>FDG</a:t>
            </a:r>
          </a:p>
        </p:txBody>
      </p:sp>
      <p:pic>
        <p:nvPicPr>
          <p:cNvPr id="97291" name="Picture 1035" descr="perdr02"/>
          <p:cNvPicPr>
            <a:picLocks noChangeAspect="1" noChangeArrowheads="1"/>
          </p:cNvPicPr>
          <p:nvPr/>
        </p:nvPicPr>
        <p:blipFill>
          <a:blip r:embed="rId6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86" t="21896" r="6909" b="47563"/>
          <a:stretch>
            <a:fillRect/>
          </a:stretch>
        </p:blipFill>
        <p:spPr bwMode="auto">
          <a:xfrm>
            <a:off x="7086600" y="5105400"/>
            <a:ext cx="18288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292" name="Picture 1036" descr="perdr02"/>
          <p:cNvPicPr>
            <a:picLocks noChangeAspect="1" noChangeArrowheads="1"/>
          </p:cNvPicPr>
          <p:nvPr/>
        </p:nvPicPr>
        <p:blipFill>
          <a:blip r:embed="rId6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52" t="25671" r="30533" b="46025"/>
          <a:stretch>
            <a:fillRect/>
          </a:stretch>
        </p:blipFill>
        <p:spPr bwMode="auto">
          <a:xfrm>
            <a:off x="3200400" y="5080000"/>
            <a:ext cx="1905000" cy="177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293" name="Picture 1037" descr="perdr02"/>
          <p:cNvPicPr>
            <a:picLocks noChangeAspect="1" noChangeArrowheads="1"/>
          </p:cNvPicPr>
          <p:nvPr/>
        </p:nvPicPr>
        <p:blipFill>
          <a:blip r:embed="rId6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56" t="18123" r="55946" b="55586"/>
          <a:stretch>
            <a:fillRect/>
          </a:stretch>
        </p:blipFill>
        <p:spPr bwMode="auto">
          <a:xfrm>
            <a:off x="5000625" y="5121276"/>
            <a:ext cx="2190750" cy="173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7294" name="Text Box 1038"/>
          <p:cNvSpPr txBox="1">
            <a:spLocks noChangeArrowheads="1"/>
          </p:cNvSpPr>
          <p:nvPr/>
        </p:nvSpPr>
        <p:spPr bwMode="auto">
          <a:xfrm>
            <a:off x="9259888" y="5562601"/>
            <a:ext cx="140811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r>
              <a:rPr lang="fr-FR" altLang="x-none" sz="2800">
                <a:latin typeface="Arial" panose="020B0604020202020204" pitchFamily="34" charset="0"/>
                <a:ea typeface="MS PGothic" panose="020B0600070205080204" pitchFamily="34" charset="-128"/>
              </a:rPr>
              <a:t>FDOPA</a:t>
            </a:r>
            <a:endParaRPr lang="fr-FR" altLang="x-none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373" y="200406"/>
            <a:ext cx="10058400" cy="1110870"/>
          </a:xfrm>
        </p:spPr>
        <p:txBody>
          <a:bodyPr>
            <a:normAutofit fontScale="90000"/>
          </a:bodyPr>
          <a:lstStyle/>
          <a:p>
            <a: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  <a:t>Лево </a:t>
            </a:r>
            <a:r>
              <a:rPr lang="ru-RU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фронтално-олигодендроглиом</a:t>
            </a:r>
            <a: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  <a:t> градус 2. </a:t>
            </a:r>
            <a:r>
              <a:rPr lang="ru-RU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Који</a:t>
            </a:r>
            <a: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радиофармацеутик</a:t>
            </a:r>
            <a: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бисте</a:t>
            </a:r>
            <a: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одабрали</a:t>
            </a:r>
            <a: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  <a:b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x-none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05917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9150" y="0"/>
            <a:ext cx="10880598" cy="1128889"/>
          </a:xfrm>
        </p:spPr>
        <p:txBody>
          <a:bodyPr>
            <a:normAutofit/>
          </a:bodyPr>
          <a:lstStyle/>
          <a:p>
            <a:r>
              <a:rPr lang="sr-Cyrl-CS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ПЕРФУЗИОНА</a:t>
            </a:r>
            <a:r>
              <a:rPr lang="x-none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СЦИНТИГРАФИЈА</a:t>
            </a:r>
            <a:r>
              <a:rPr lang="x-none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МИОКАРДА</a:t>
            </a:r>
            <a:endParaRPr 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4350" y="1295400"/>
            <a:ext cx="10613898" cy="514350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Расподела прокрвљености (перфузије) миокарда испитује се различитим радиофармацима:талијум-хлоридом, једињењима обележеним технецијумом, и једињењима обележеним позитронским емитерима, полазећи од поставке да је њихова регионална расподела у миокарду пропорционална регионалном протоку.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Радиоактивни талијум у облику хлорида је најчешће коришћени радиофармак за стандардно испитивање перфузије миокарда, од 1973. када је указано на његову употребљивост за ову намену, па све до данашњих дана. 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Инјициран интравенски напушта крвни простор врло брзо, са временом полуелиминације око 5 мин. Здрав срчани мишић задржи око 80% талијума који током првог пролаза уђе у коронарни крвоток. У срцу се акумулира укупно 4-5% инициране радиоактивности, а расподела у миокарду пропорционална је расподели коронарног протока.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088529"/>
          </a:xfrm>
        </p:spPr>
        <p:txBody>
          <a:bodyPr>
            <a:normAutofit fontScale="90000"/>
          </a:bodyPr>
          <a:lstStyle/>
          <a:p>
            <a:pPr algn="ctr"/>
            <a:r>
              <a:rPr lang="x-none" dirty="0" smtClean="0"/>
              <a:t/>
            </a:r>
            <a:br>
              <a:rPr lang="x-none" dirty="0" smtClean="0"/>
            </a:br>
            <a:r>
              <a:rPr lang="x-none" dirty="0" smtClean="0"/>
              <a:t/>
            </a:r>
            <a:br>
              <a:rPr lang="x-none" dirty="0" smtClean="0"/>
            </a:br>
            <a:r>
              <a:rPr lang="x-none" dirty="0" smtClean="0"/>
              <a:t>Штитаста </a:t>
            </a:r>
            <a:r>
              <a:rPr lang="x-none" dirty="0"/>
              <a:t>Жлезда</a:t>
            </a:r>
            <a:br>
              <a:rPr lang="x-none" dirty="0"/>
            </a:br>
            <a:r>
              <a:rPr lang="x-none" dirty="0"/>
              <a:t>
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1951" y="1779639"/>
            <a:ext cx="7484192" cy="4773561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2400" dirty="0" err="1">
                <a:latin typeface="Calibri" pitchFamily="34" charset="0"/>
              </a:rPr>
              <a:t>Смештена</a:t>
            </a:r>
            <a:r>
              <a:rPr lang="ru-RU" sz="2400" dirty="0">
                <a:latin typeface="Calibri" pitchFamily="34" charset="0"/>
              </a:rPr>
              <a:t> </a:t>
            </a:r>
            <a:r>
              <a:rPr lang="ru-RU" sz="2400" dirty="0" err="1">
                <a:latin typeface="Calibri" pitchFamily="34" charset="0"/>
              </a:rPr>
              <a:t>је</a:t>
            </a:r>
            <a:r>
              <a:rPr lang="ru-RU" sz="2400" dirty="0">
                <a:latin typeface="Calibri" pitchFamily="34" charset="0"/>
              </a:rPr>
              <a:t> на </a:t>
            </a:r>
            <a:r>
              <a:rPr lang="ru-RU" sz="2400" dirty="0" err="1">
                <a:latin typeface="Calibri" pitchFamily="34" charset="0"/>
              </a:rPr>
              <a:t>предњој</a:t>
            </a:r>
            <a:r>
              <a:rPr lang="ru-RU" sz="2400" dirty="0">
                <a:latin typeface="Calibri" pitchFamily="34" charset="0"/>
              </a:rPr>
              <a:t> </a:t>
            </a:r>
            <a:r>
              <a:rPr lang="ru-RU" sz="2400" dirty="0" err="1">
                <a:latin typeface="Calibri" pitchFamily="34" charset="0"/>
              </a:rPr>
              <a:t>страни</a:t>
            </a:r>
            <a:r>
              <a:rPr lang="ru-RU" sz="2400" dirty="0">
                <a:latin typeface="Calibri" pitchFamily="34" charset="0"/>
              </a:rPr>
              <a:t> врата </a:t>
            </a:r>
            <a:r>
              <a:rPr lang="ru-RU" sz="2400" dirty="0" err="1">
                <a:latin typeface="Calibri" pitchFamily="34" charset="0"/>
              </a:rPr>
              <a:t>испред</a:t>
            </a:r>
            <a:r>
              <a:rPr lang="ru-RU" sz="2400" dirty="0">
                <a:latin typeface="Calibri" pitchFamily="34" charset="0"/>
              </a:rPr>
              <a:t> душника и </a:t>
            </a:r>
            <a:r>
              <a:rPr lang="ru-RU" sz="2400" dirty="0" err="1">
                <a:latin typeface="Calibri" pitchFamily="34" charset="0"/>
              </a:rPr>
              <a:t>састоји</a:t>
            </a:r>
            <a:r>
              <a:rPr lang="ru-RU" sz="2400" dirty="0">
                <a:latin typeface="Calibri" pitchFamily="34" charset="0"/>
              </a:rPr>
              <a:t> се од два </a:t>
            </a:r>
            <a:r>
              <a:rPr lang="ru-RU" sz="2400" dirty="0" err="1" smtClean="0">
                <a:latin typeface="Calibri" pitchFamily="34" charset="0"/>
              </a:rPr>
              <a:t>режња</a:t>
            </a:r>
            <a:r>
              <a:rPr lang="x-none" sz="2400" dirty="0" smtClean="0">
                <a:latin typeface="Calibri" pitchFamily="34" charset="0"/>
              </a:rPr>
              <a:t> </a:t>
            </a:r>
            <a:r>
              <a:rPr lang="ru-RU" sz="2400" dirty="0" err="1">
                <a:latin typeface="Calibri" pitchFamily="34" charset="0"/>
              </a:rPr>
              <a:t>спојених</a:t>
            </a:r>
            <a:r>
              <a:rPr lang="ru-RU" sz="2400" dirty="0">
                <a:latin typeface="Calibri" pitchFamily="34" charset="0"/>
              </a:rPr>
              <a:t> мостом</a:t>
            </a:r>
            <a:r>
              <a:rPr lang="x-none" sz="2400" dirty="0">
                <a:latin typeface="Calibri" pitchFamily="34" charset="0"/>
              </a:rPr>
              <a:t> </a:t>
            </a:r>
            <a:r>
              <a:rPr lang="ru-RU" sz="2400" dirty="0" err="1">
                <a:latin typeface="Calibri" pitchFamily="34" charset="0"/>
              </a:rPr>
              <a:t>ткива</a:t>
            </a:r>
            <a:r>
              <a:rPr lang="ru-RU" sz="2400" dirty="0">
                <a:latin typeface="Calibri" pitchFamily="34" charset="0"/>
              </a:rPr>
              <a:t> (</a:t>
            </a:r>
            <a:r>
              <a:rPr lang="x-none" sz="2400" dirty="0" smtClean="0">
                <a:latin typeface="Calibri" pitchFamily="34" charset="0"/>
              </a:rPr>
              <a:t>isthmus</a:t>
            </a:r>
            <a:r>
              <a:rPr lang="ru-RU" sz="2400" dirty="0">
                <a:latin typeface="Calibri" pitchFamily="34" charset="0"/>
              </a:rPr>
              <a:t>), величине </a:t>
            </a:r>
            <a:r>
              <a:rPr lang="ru-RU" sz="2400" dirty="0" err="1">
                <a:latin typeface="Calibri" pitchFamily="34" charset="0"/>
              </a:rPr>
              <a:t>5x3x2</a:t>
            </a:r>
            <a:r>
              <a:rPr lang="ru-RU" sz="2400" dirty="0">
                <a:latin typeface="Calibri" pitchFamily="34" charset="0"/>
              </a:rPr>
              <a:t> </a:t>
            </a:r>
            <a:r>
              <a:rPr lang="x-none" sz="2400" dirty="0" smtClean="0">
                <a:latin typeface="Calibri" pitchFamily="34" charset="0"/>
              </a:rPr>
              <a:t>cm</a:t>
            </a:r>
            <a:r>
              <a:rPr lang="ru-RU" sz="2400" dirty="0" smtClean="0">
                <a:latin typeface="Calibri" pitchFamily="34" charset="0"/>
              </a:rPr>
              <a:t>, </a:t>
            </a:r>
            <a:r>
              <a:rPr lang="ru-RU" sz="2400" dirty="0" err="1">
                <a:latin typeface="Calibri" pitchFamily="34" charset="0"/>
              </a:rPr>
              <a:t>масе</a:t>
            </a:r>
            <a:r>
              <a:rPr lang="ru-RU" sz="2400" dirty="0">
                <a:latin typeface="Calibri" pitchFamily="34" charset="0"/>
              </a:rPr>
              <a:t> </a:t>
            </a:r>
            <a:r>
              <a:rPr lang="ru-RU" sz="2400" dirty="0" smtClean="0">
                <a:latin typeface="Calibri" pitchFamily="34" charset="0"/>
              </a:rPr>
              <a:t>15</a:t>
            </a:r>
            <a:r>
              <a:rPr lang="x-none" sz="2400" dirty="0" smtClean="0">
                <a:latin typeface="Calibri" pitchFamily="34" charset="0"/>
              </a:rPr>
              <a:t>-</a:t>
            </a:r>
            <a:r>
              <a:rPr lang="ru-RU" sz="2400" dirty="0" smtClean="0">
                <a:latin typeface="Calibri" pitchFamily="34" charset="0"/>
              </a:rPr>
              <a:t>30 </a:t>
            </a:r>
            <a:r>
              <a:rPr lang="x-none" sz="2400" dirty="0" smtClean="0">
                <a:latin typeface="Calibri" pitchFamily="34" charset="0"/>
              </a:rPr>
              <a:t>g. </a:t>
            </a:r>
          </a:p>
          <a:p>
            <a:pPr>
              <a:lnSpc>
                <a:spcPct val="150000"/>
              </a:lnSpc>
            </a:pPr>
            <a:r>
              <a:rPr lang="ru-RU" sz="2400" dirty="0" smtClean="0">
                <a:latin typeface="Calibri" pitchFamily="34" charset="0"/>
              </a:rPr>
              <a:t>Током </a:t>
            </a:r>
            <a:r>
              <a:rPr lang="ru-RU" sz="2400" dirty="0" err="1">
                <a:latin typeface="Calibri" pitchFamily="34" charset="0"/>
              </a:rPr>
              <a:t>ембрионалног</a:t>
            </a:r>
            <a:r>
              <a:rPr lang="ru-RU" sz="2400" dirty="0">
                <a:latin typeface="Calibri" pitchFamily="34" charset="0"/>
              </a:rPr>
              <a:t> </a:t>
            </a:r>
            <a:r>
              <a:rPr lang="ru-RU" sz="2400" dirty="0" err="1">
                <a:latin typeface="Calibri" pitchFamily="34" charset="0"/>
              </a:rPr>
              <a:t>развоја</a:t>
            </a:r>
            <a:r>
              <a:rPr lang="ru-RU" sz="2400" dirty="0">
                <a:latin typeface="Calibri" pitchFamily="34" charset="0"/>
              </a:rPr>
              <a:t> </a:t>
            </a:r>
            <a:r>
              <a:rPr lang="ru-RU" sz="2400" dirty="0" err="1">
                <a:latin typeface="Calibri" pitchFamily="34" charset="0"/>
              </a:rPr>
              <a:t>ткиво</a:t>
            </a:r>
            <a:r>
              <a:rPr lang="ru-RU" sz="2400" dirty="0">
                <a:latin typeface="Calibri" pitchFamily="34" charset="0"/>
              </a:rPr>
              <a:t> </a:t>
            </a:r>
            <a:r>
              <a:rPr lang="ru-RU" sz="2400" dirty="0" err="1">
                <a:latin typeface="Calibri" pitchFamily="34" charset="0"/>
              </a:rPr>
              <a:t>жлезде</a:t>
            </a:r>
            <a:r>
              <a:rPr lang="ru-RU" sz="2400" dirty="0">
                <a:latin typeface="Calibri" pitchFamily="34" charset="0"/>
              </a:rPr>
              <a:t> </a:t>
            </a:r>
            <a:r>
              <a:rPr lang="ru-RU" sz="2400" dirty="0" err="1">
                <a:latin typeface="Calibri" pitchFamily="34" charset="0"/>
              </a:rPr>
              <a:t>може</a:t>
            </a:r>
            <a:r>
              <a:rPr lang="ru-RU" sz="2400" dirty="0">
                <a:latin typeface="Calibri" pitchFamily="34" charset="0"/>
              </a:rPr>
              <a:t> </a:t>
            </a:r>
            <a:r>
              <a:rPr lang="ru-RU" sz="2400" dirty="0" smtClean="0">
                <a:latin typeface="Calibri" pitchFamily="34" charset="0"/>
              </a:rPr>
              <a:t>да</a:t>
            </a:r>
            <a:r>
              <a:rPr lang="x-none" sz="2400" dirty="0" smtClean="0">
                <a:latin typeface="Calibri" pitchFamily="34" charset="0"/>
              </a:rPr>
              <a:t> </a:t>
            </a:r>
            <a:r>
              <a:rPr lang="ru-RU" sz="2400" dirty="0" smtClean="0">
                <a:latin typeface="Calibri" pitchFamily="34" charset="0"/>
              </a:rPr>
              <a:t>,,</a:t>
            </a:r>
            <a:r>
              <a:rPr lang="ru-RU" sz="2400" dirty="0" err="1">
                <a:latin typeface="Calibri" pitchFamily="34" charset="0"/>
              </a:rPr>
              <a:t>заостане</a:t>
            </a:r>
            <a:r>
              <a:rPr lang="ru-RU" sz="2400" dirty="0">
                <a:latin typeface="Calibri" pitchFamily="34" charset="0"/>
              </a:rPr>
              <a:t>“ на </a:t>
            </a:r>
            <a:r>
              <a:rPr lang="ru-RU" sz="2400" dirty="0" err="1">
                <a:latin typeface="Calibri" pitchFamily="34" charset="0"/>
              </a:rPr>
              <a:t>путу</a:t>
            </a:r>
            <a:r>
              <a:rPr lang="ru-RU" sz="2400" dirty="0">
                <a:latin typeface="Calibri" pitchFamily="34" charset="0"/>
              </a:rPr>
              <a:t> </a:t>
            </a:r>
            <a:r>
              <a:rPr lang="ru-RU" sz="2400" dirty="0" err="1">
                <a:latin typeface="Calibri" pitchFamily="34" charset="0"/>
              </a:rPr>
              <a:t>спуштања</a:t>
            </a:r>
            <a:r>
              <a:rPr lang="ru-RU" sz="2400" dirty="0">
                <a:latin typeface="Calibri" pitchFamily="34" charset="0"/>
              </a:rPr>
              <a:t> и </a:t>
            </a:r>
            <a:r>
              <a:rPr lang="ru-RU" sz="2400" dirty="0" err="1">
                <a:latin typeface="Calibri" pitchFamily="34" charset="0"/>
              </a:rPr>
              <a:t>померања</a:t>
            </a:r>
            <a:r>
              <a:rPr lang="ru-RU" sz="2400" dirty="0">
                <a:latin typeface="Calibri" pitchFamily="34" charset="0"/>
              </a:rPr>
              <a:t> </a:t>
            </a:r>
            <a:r>
              <a:rPr lang="ru-RU" sz="2400" dirty="0" err="1">
                <a:latin typeface="Calibri" pitchFamily="34" charset="0"/>
              </a:rPr>
              <a:t>напред</a:t>
            </a:r>
            <a:r>
              <a:rPr lang="ru-RU" sz="2400" dirty="0">
                <a:latin typeface="Calibri" pitchFamily="34" charset="0"/>
              </a:rPr>
              <a:t> и </a:t>
            </a:r>
            <a:r>
              <a:rPr lang="ru-RU" sz="2400" dirty="0" err="1">
                <a:latin typeface="Calibri" pitchFamily="34" charset="0"/>
              </a:rPr>
              <a:t>настаје</a:t>
            </a:r>
            <a:r>
              <a:rPr lang="ru-RU" sz="2400" dirty="0">
                <a:latin typeface="Calibri" pitchFamily="34" charset="0"/>
              </a:rPr>
              <a:t> ,,</a:t>
            </a:r>
            <a:r>
              <a:rPr lang="ru-RU" sz="2400" dirty="0" err="1">
                <a:latin typeface="Calibri" pitchFamily="34" charset="0"/>
              </a:rPr>
              <a:t>аберантна</a:t>
            </a:r>
            <a:r>
              <a:rPr lang="ru-RU" sz="2400" dirty="0">
                <a:latin typeface="Calibri" pitchFamily="34" charset="0"/>
              </a:rPr>
              <a:t>“ </a:t>
            </a:r>
            <a:r>
              <a:rPr lang="ru-RU" sz="2400" dirty="0" err="1" smtClean="0">
                <a:latin typeface="Calibri" pitchFamily="34" charset="0"/>
              </a:rPr>
              <a:t>тиреоидеја</a:t>
            </a:r>
            <a:r>
              <a:rPr lang="x-none" sz="2400" dirty="0" smtClean="0">
                <a:latin typeface="Calibri" pitchFamily="34" charset="0"/>
              </a:rPr>
              <a:t>  </a:t>
            </a:r>
            <a:r>
              <a:rPr lang="ru-RU" sz="2400" dirty="0" smtClean="0">
                <a:latin typeface="Calibri" pitchFamily="34" charset="0"/>
              </a:rPr>
              <a:t>на </a:t>
            </a:r>
            <a:r>
              <a:rPr lang="ru-RU" sz="2400" dirty="0" err="1">
                <a:latin typeface="Calibri" pitchFamily="34" charset="0"/>
              </a:rPr>
              <a:t>корену</a:t>
            </a:r>
            <a:r>
              <a:rPr lang="ru-RU" sz="2400" dirty="0">
                <a:latin typeface="Calibri" pitchFamily="34" charset="0"/>
              </a:rPr>
              <a:t> </a:t>
            </a:r>
            <a:r>
              <a:rPr lang="ru-RU" sz="2400" dirty="0" err="1">
                <a:latin typeface="Calibri" pitchFamily="34" charset="0"/>
              </a:rPr>
              <a:t>језика</a:t>
            </a:r>
            <a:r>
              <a:rPr lang="ru-RU" sz="2400" dirty="0">
                <a:latin typeface="Calibri" pitchFamily="34" charset="0"/>
              </a:rPr>
              <a:t>, </a:t>
            </a:r>
            <a:r>
              <a:rPr lang="ru-RU" sz="2400" dirty="0" err="1">
                <a:latin typeface="Calibri" pitchFamily="34" charset="0"/>
              </a:rPr>
              <a:t>врату</a:t>
            </a:r>
            <a:r>
              <a:rPr lang="ru-RU" sz="2400" dirty="0">
                <a:latin typeface="Calibri" pitchFamily="34" charset="0"/>
              </a:rPr>
              <a:t> или у </a:t>
            </a:r>
            <a:r>
              <a:rPr lang="ru-RU" sz="2400" dirty="0" err="1">
                <a:latin typeface="Calibri" pitchFamily="34" charset="0"/>
              </a:rPr>
              <a:t>средогруђу</a:t>
            </a:r>
            <a:r>
              <a:rPr lang="ru-RU" sz="2400" dirty="0">
                <a:latin typeface="Calibri" pitchFamily="34" charset="0"/>
              </a:rPr>
              <a:t>, </a:t>
            </a:r>
            <a:r>
              <a:rPr lang="ru-RU" sz="2400" dirty="0" err="1">
                <a:latin typeface="Calibri" pitchFamily="34" charset="0"/>
              </a:rPr>
              <a:t>која</a:t>
            </a:r>
            <a:r>
              <a:rPr lang="ru-RU" sz="2400" dirty="0">
                <a:latin typeface="Calibri" pitchFamily="34" charset="0"/>
              </a:rPr>
              <a:t> се </a:t>
            </a:r>
            <a:r>
              <a:rPr lang="ru-RU" sz="2400" dirty="0" err="1">
                <a:latin typeface="Calibri" pitchFamily="34" charset="0"/>
              </a:rPr>
              <a:t>поуздано</a:t>
            </a:r>
            <a:r>
              <a:rPr lang="ru-RU" sz="2400" dirty="0">
                <a:latin typeface="Calibri" pitchFamily="34" charset="0"/>
              </a:rPr>
              <a:t> </a:t>
            </a:r>
            <a:r>
              <a:rPr lang="ru-RU" sz="2400" dirty="0" err="1">
                <a:latin typeface="Calibri" pitchFamily="34" charset="0"/>
              </a:rPr>
              <a:t>доказује</a:t>
            </a:r>
            <a:r>
              <a:rPr lang="ru-RU" sz="2400" dirty="0">
                <a:latin typeface="Calibri" pitchFamily="34" charset="0"/>
              </a:rPr>
              <a:t> </a:t>
            </a:r>
            <a:r>
              <a:rPr lang="ru-RU" sz="2400" dirty="0" err="1" smtClean="0">
                <a:latin typeface="Calibri" pitchFamily="34" charset="0"/>
              </a:rPr>
              <a:t>применом</a:t>
            </a:r>
            <a:r>
              <a:rPr lang="x-none" sz="2400" dirty="0" smtClean="0">
                <a:latin typeface="Calibri" pitchFamily="34" charset="0"/>
              </a:rPr>
              <a:t> </a:t>
            </a:r>
            <a:r>
              <a:rPr lang="ru-RU" sz="2400" dirty="0" err="1" smtClean="0">
                <a:latin typeface="Calibri" pitchFamily="34" charset="0"/>
              </a:rPr>
              <a:t>радиофармака</a:t>
            </a:r>
            <a:r>
              <a:rPr lang="ru-RU" sz="2400" dirty="0" smtClean="0">
                <a:latin typeface="Calibri" pitchFamily="34" charset="0"/>
              </a:rPr>
              <a:t>.</a:t>
            </a:r>
            <a:endParaRPr lang="ru-RU" sz="2400" dirty="0">
              <a:latin typeface="Calibri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6182" y="2285040"/>
            <a:ext cx="3655423" cy="3073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22431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3715" y="473343"/>
            <a:ext cx="10058400" cy="944118"/>
          </a:xfrm>
        </p:spPr>
        <p:txBody>
          <a:bodyPr>
            <a:normAutofit/>
          </a:bodyPr>
          <a:lstStyle/>
          <a:p>
            <a:r>
              <a:rPr lang="sr-Cyrl-CS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ПЕРФУЗИОНА</a:t>
            </a:r>
            <a:r>
              <a:rPr lang="x-none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СЦИНТИГРАФИЈА</a:t>
            </a:r>
            <a:r>
              <a:rPr lang="x-none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МИОКАРДА</a:t>
            </a:r>
            <a:endParaRPr 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568958"/>
            <a:ext cx="10594848" cy="4736592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60000"/>
              </a:lnSpc>
            </a:pP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у срцу се акумулира 1,5% дате дозе </a:t>
            </a:r>
            <a:r>
              <a:rPr lang="ru-RU" b="1" baseline="30000" dirty="0" smtClean="0">
                <a:latin typeface="Calibri" panose="020F0502020204030204" pitchFamily="34" charset="0"/>
                <a:cs typeface="Calibri" panose="020F0502020204030204" pitchFamily="34" charset="0"/>
              </a:rPr>
              <a:t>99m</a:t>
            </a:r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Tc-MIBI 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о уласку у мишићна влакна срца остаје трајно везан за митохондрије, па нема редистрибуције за разлику од </a:t>
            </a:r>
            <a:r>
              <a:rPr lang="ru-RU" baseline="30000" dirty="0" smtClean="0">
                <a:latin typeface="Calibri" panose="020F0502020204030204" pitchFamily="34" charset="0"/>
                <a:cs typeface="Calibri" panose="020F0502020204030204" pitchFamily="34" charset="0"/>
              </a:rPr>
              <a:t>201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Tl . Из тог разлога потребне су две дозе овог препарата, једна за снимање сцинтиграма после оптерећења, друга у условима мировања.</a:t>
            </a:r>
          </a:p>
          <a:p>
            <a:pPr>
              <a:lnSpc>
                <a:spcPct val="160000"/>
              </a:lnSpc>
            </a:pPr>
            <a:r>
              <a:rPr lang="ru-RU" b="1" baseline="30000" dirty="0" smtClean="0">
                <a:latin typeface="Calibri" panose="020F0502020204030204" pitchFamily="34" charset="0"/>
                <a:cs typeface="Calibri" panose="020F0502020204030204" pitchFamily="34" charset="0"/>
              </a:rPr>
              <a:t>99m</a:t>
            </a:r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Tc-тетрофосмин 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Даје се интравенски у дози од 296-370 MBq. Брзо се акумулира у миокарду око 1,2% дате дозе . Овај препарат се дуготрајно задржава у  миокарду уз врло споро излучивање, док је његов клиренс из околних екстракардијалних структура врло брз, путем хепатобилијарног тракта и бубрега.</a:t>
            </a:r>
          </a:p>
          <a:p>
            <a:pPr>
              <a:lnSpc>
                <a:spcPct val="160000"/>
              </a:lnSpc>
            </a:pPr>
            <a:r>
              <a:rPr lang="ru-RU" b="1" baseline="30000" dirty="0" smtClean="0">
                <a:latin typeface="Calibri" panose="020F0502020204030204" pitchFamily="34" charset="0"/>
                <a:cs typeface="Calibri" panose="020F0502020204030204" pitchFamily="34" charset="0"/>
              </a:rPr>
              <a:t>99m</a:t>
            </a:r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Tc-тебороксим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 се врло брзо акумулира у миокарду по интравенском иницирању и релативно обилно — више од 3% дате дозе, али кратко се задржава у срцу и већ након неколико минута почиње се лсплављивати. Због тога снимање треба да почне првих минута по ињиеирању и да се заврши за неколико минута.</a:t>
            </a:r>
          </a:p>
          <a:p>
            <a:pPr>
              <a:lnSpc>
                <a:spcPct val="160000"/>
              </a:lnSpc>
            </a:pP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Позитронски емитер: амонијак обележен радиоактивним азотом (</a:t>
            </a:r>
            <a:r>
              <a:rPr lang="ru-RU" baseline="30000" dirty="0" smtClean="0">
                <a:latin typeface="Calibri" panose="020F0502020204030204" pitchFamily="34" charset="0"/>
                <a:cs typeface="Calibri" panose="020F0502020204030204" pitchFamily="34" charset="0"/>
              </a:rPr>
              <a:t>13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N) или водa обележена радиоактивним кисеоником (</a:t>
            </a:r>
            <a:r>
              <a:rPr lang="ru-RU" baseline="30000" dirty="0" smtClean="0">
                <a:latin typeface="Calibri" panose="020F0502020204030204" pitchFamily="34" charset="0"/>
                <a:cs typeface="Calibri" panose="020F0502020204030204" pitchFamily="34" charset="0"/>
              </a:rPr>
              <a:t>15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0). </a:t>
            </a:r>
            <a:r>
              <a:rPr lang="ru-RU" baseline="30000" dirty="0" smtClean="0">
                <a:latin typeface="Calibri" panose="020F0502020204030204" pitchFamily="34" charset="0"/>
                <a:cs typeface="Calibri" panose="020F0502020204030204" pitchFamily="34" charset="0"/>
              </a:rPr>
              <a:t>81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RbCl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134618"/>
          </a:xfrm>
        </p:spPr>
        <p:txBody>
          <a:bodyPr>
            <a:normAutofit/>
          </a:bodyPr>
          <a:lstStyle/>
          <a:p>
            <a:pPr algn="ctr"/>
            <a:r>
              <a:rPr lang="sr-Cyrl-CS" sz="3200" dirty="0" smtClean="0"/>
              <a:t>Визуализација инфаркта миокарда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428750"/>
            <a:ext cx="10480548" cy="5162550"/>
          </a:xfrm>
        </p:spPr>
        <p:txBody>
          <a:bodyPr>
            <a:normAutofit/>
          </a:bodyPr>
          <a:lstStyle/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dirty="0" smtClean="0">
                <a:latin typeface="Calibri"/>
                <a:ea typeface="Calibri"/>
                <a:cs typeface="Times New Roman"/>
              </a:rPr>
              <a:t>у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ужем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смислу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су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они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који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се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накупљају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у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подручју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инфаркта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,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али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не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и у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осталим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деловима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срчаног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мишића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,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те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се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инфаркт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визуализује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као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подручје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хиперфиксације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радиоиндикатора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.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Препарат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који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је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први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примењен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за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ову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намену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био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је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пирофосфат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обележен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технецијумом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,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антимиозинск</a:t>
            </a:r>
            <a:r>
              <a:rPr lang="sr-Latn-CS" dirty="0" smtClean="0">
                <a:latin typeface="Calibri"/>
                <a:ea typeface="Calibri"/>
                <a:cs typeface="Times New Roman"/>
              </a:rPr>
              <a:t>o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антитело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,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или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његов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sr-Latn-CS" dirty="0" smtClean="0">
                <a:latin typeface="Calibri"/>
                <a:ea typeface="Calibri"/>
                <a:cs typeface="Times New Roman"/>
              </a:rPr>
              <a:t>FAB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фрагмент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,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обележени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индијумом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(</a:t>
            </a:r>
            <a:r>
              <a:rPr lang="en-US" baseline="30000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sr-Latn-CS" baseline="30000" dirty="0" smtClean="0">
                <a:latin typeface="Calibri"/>
                <a:ea typeface="Calibri"/>
                <a:cs typeface="Times New Roman"/>
              </a:rPr>
              <a:t>111</a:t>
            </a:r>
            <a:r>
              <a:rPr lang="sr-Latn-CS" dirty="0" smtClean="0">
                <a:latin typeface="Calibri"/>
                <a:ea typeface="Calibri"/>
                <a:cs typeface="Times New Roman"/>
              </a:rPr>
              <a:t>In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).</a:t>
            </a:r>
          </a:p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dirty="0" err="1" smtClean="0">
                <a:latin typeface="Calibri"/>
                <a:ea typeface="Calibri"/>
                <a:cs typeface="Times New Roman"/>
              </a:rPr>
              <a:t>пирофосфат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обележен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технецијумом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је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један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од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првих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препарата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примењених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за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сцинтиграфију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костију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.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Као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узгредни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налаз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запажено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је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1974.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да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се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накупља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у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акутном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инфаркту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миокарда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,</a:t>
            </a:r>
            <a:r>
              <a:rPr lang="sr-Latn-CS" dirty="0" smtClean="0">
                <a:latin typeface="Calibri"/>
                <a:ea typeface="Calibri"/>
                <a:cs typeface="Times New Roman"/>
              </a:rPr>
              <a:t> </a:t>
            </a:r>
            <a:endParaRPr lang="en-US" dirty="0" smtClean="0">
              <a:latin typeface="Calibri"/>
              <a:ea typeface="Calibri"/>
              <a:cs typeface="Times New Roman"/>
            </a:endParaRPr>
          </a:p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</a:pPr>
            <a:r>
              <a:rPr lang="sr-Latn-CS" baseline="30000" dirty="0" smtClean="0">
                <a:latin typeface="Calibri"/>
                <a:ea typeface="Calibri"/>
                <a:cs typeface="Times New Roman"/>
              </a:rPr>
              <a:t>111</a:t>
            </a:r>
            <a:r>
              <a:rPr lang="sr-Latn-CS" dirty="0" smtClean="0">
                <a:latin typeface="Calibri"/>
                <a:ea typeface="Calibri"/>
                <a:cs typeface="Times New Roman"/>
              </a:rPr>
              <a:t>In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-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антимиозин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везује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се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за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миозин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у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мишићним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влакнима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само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када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је</a:t>
            </a:r>
            <a:r>
              <a:rPr lang="sr-Latn-C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њихова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мембрана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тешко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ледирана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због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иреверзибилног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оштећења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ових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ћелија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.</a:t>
            </a:r>
            <a:r>
              <a:rPr lang="sr-Latn-C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Клиренс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антимиозина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из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циркулације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је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врло</a:t>
            </a:r>
            <a:r>
              <a:rPr lang="en-US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 smtClean="0">
                <a:latin typeface="Calibri"/>
                <a:ea typeface="Calibri"/>
                <a:cs typeface="Times New Roman"/>
              </a:rPr>
              <a:t>спор</a:t>
            </a:r>
            <a:endParaRPr lang="en-US" dirty="0">
              <a:latin typeface="Calibri"/>
              <a:ea typeface="Calibri"/>
              <a:cs typeface="Times New Roman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1"/>
          <p:cNvSpPr txBox="1">
            <a:spLocks noChangeArrowheads="1"/>
          </p:cNvSpPr>
          <p:nvPr/>
        </p:nvSpPr>
        <p:spPr bwMode="auto">
          <a:xfrm>
            <a:off x="1981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SzPct val="100000"/>
            </a:pPr>
            <a:r>
              <a:rPr lang="sr-Cyrl-CS" altLang="en-US" sz="4000">
                <a:solidFill>
                  <a:srgbClr val="00B0F0"/>
                </a:solidFill>
                <a:latin typeface="Corbel" panose="020B0503020204020204" pitchFamily="34" charset="0"/>
              </a:rPr>
              <a:t>Избор</a:t>
            </a:r>
            <a:r>
              <a:rPr lang="en-US" altLang="en-US" sz="4000">
                <a:solidFill>
                  <a:srgbClr val="00B0F0"/>
                </a:solidFill>
                <a:latin typeface="Corbel" panose="020B0503020204020204" pitchFamily="34" charset="0"/>
              </a:rPr>
              <a:t> </a:t>
            </a:r>
            <a:r>
              <a:rPr lang="sr-Cyrl-CS" altLang="en-US" sz="4000">
                <a:solidFill>
                  <a:srgbClr val="00B0F0"/>
                </a:solidFill>
                <a:latin typeface="Corbel" panose="020B0503020204020204" pitchFamily="34" charset="0"/>
              </a:rPr>
              <a:t>радиофармака</a:t>
            </a:r>
            <a:endParaRPr lang="en-US" altLang="en-US" sz="4000">
              <a:solidFill>
                <a:srgbClr val="00B0F0"/>
              </a:solidFill>
              <a:latin typeface="Corbel" panose="020B0503020204020204" pitchFamily="34" charset="0"/>
            </a:endParaRPr>
          </a:p>
        </p:txBody>
      </p:sp>
      <p:graphicFrame>
        <p:nvGraphicFramePr>
          <p:cNvPr id="18434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8159423"/>
              </p:ext>
            </p:extLst>
          </p:nvPr>
        </p:nvGraphicFramePr>
        <p:xfrm>
          <a:off x="1981200" y="1779588"/>
          <a:ext cx="8231188" cy="4532400"/>
        </p:xfrm>
        <a:graphic>
          <a:graphicData uri="http://schemas.openxmlformats.org/drawingml/2006/table">
            <a:tbl>
              <a:tblPr/>
              <a:tblGrid>
                <a:gridCol w="27432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5237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96426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252">
                <a:tc>
                  <a:txBody>
                    <a:bodyPr/>
                    <a:lstStyle>
                      <a:lvl1pPr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50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45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40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35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altLang="x-none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Karakteristike</a:t>
                      </a:r>
                      <a:endParaRPr kumimoji="0" lang="en-US" altLang="x-none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64578" marB="46799" horzOverflow="overflow">
                    <a:lnL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50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45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40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35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altLang="x-none" sz="2000" b="0" i="0" u="none" strike="noStrike" cap="none" normalizeH="0" baseline="3000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</a:t>
                      </a:r>
                      <a:r>
                        <a:rPr kumimoji="0" lang="en-US" altLang="x-none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TlCl</a:t>
                      </a:r>
                      <a:endParaRPr kumimoji="0" lang="en-US" altLang="x-none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64578" marB="46799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50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45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40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35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altLang="x-none" sz="2000" b="0" i="0" u="none" strike="noStrike" cap="none" normalizeH="0" baseline="3000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99m</a:t>
                      </a:r>
                      <a:r>
                        <a:rPr kumimoji="0" lang="en-US" altLang="x-none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Tc-Sestamibi</a:t>
                      </a:r>
                      <a:r>
                        <a:rPr kumimoji="0" lang="x-none" altLang="x-none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0" lang="en-US" altLang="x-none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Teboroxim</a:t>
                      </a:r>
                      <a:r>
                        <a:rPr kumimoji="0" lang="x-none" altLang="x-none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0" lang="en-US" altLang="x-none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Tetrofosmin</a:t>
                      </a:r>
                      <a:r>
                        <a:rPr kumimoji="0" lang="en-US" altLang="x-none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90000" marR="90000" marT="64578" marB="46799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130">
                <a:tc>
                  <a:txBody>
                    <a:bodyPr/>
                    <a:lstStyle>
                      <a:lvl1pPr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50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45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40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35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altLang="x-none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T1</a:t>
                      </a:r>
                      <a:r>
                        <a:rPr kumimoji="0" lang="en-US" altLang="x-none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/2</a:t>
                      </a:r>
                    </a:p>
                  </a:txBody>
                  <a:tcPr marL="90000" marR="90000" marT="64578" marB="46799" horzOverflow="overflow">
                    <a:lnL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50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45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40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35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altLang="x-none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73h</a:t>
                      </a:r>
                    </a:p>
                  </a:txBody>
                  <a:tcPr marL="90000" marR="90000" marT="64578" marB="46799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50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45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40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35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altLang="x-none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6h</a:t>
                      </a:r>
                    </a:p>
                  </a:txBody>
                  <a:tcPr marL="90000" marR="90000" marT="64578" marB="46799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6718">
                <a:tc>
                  <a:txBody>
                    <a:bodyPr/>
                    <a:lstStyle>
                      <a:lvl1pPr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50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45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40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35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altLang="x-none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Energija fotona</a:t>
                      </a:r>
                    </a:p>
                  </a:txBody>
                  <a:tcPr marL="90000" marR="90000" marT="64578" marB="46799" horzOverflow="overflow">
                    <a:lnL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50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45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40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35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altLang="x-none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68-80 </a:t>
                      </a:r>
                      <a:r>
                        <a:rPr kumimoji="0" lang="en-US" altLang="x-none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keV</a:t>
                      </a:r>
                      <a:r>
                        <a:rPr kumimoji="0" lang="en-US" altLang="x-none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90000" marR="90000" marT="64578" marB="46799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50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45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40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35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altLang="x-none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140 keV</a:t>
                      </a:r>
                    </a:p>
                  </a:txBody>
                  <a:tcPr marL="90000" marR="90000" marT="64578" marB="46799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25235">
                <a:tc>
                  <a:txBody>
                    <a:bodyPr/>
                    <a:lstStyle>
                      <a:lvl1pPr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50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45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40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35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altLang="x-none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Akumulacija</a:t>
                      </a:r>
                    </a:p>
                  </a:txBody>
                  <a:tcPr marL="90000" marR="90000" marT="64578" marB="46799" horzOverflow="overflow">
                    <a:lnL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50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45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40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35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x-none" altLang="x-none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катјон, хидрофилан 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altLang="x-none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Na-K-ATP-</a:t>
                      </a:r>
                      <a:r>
                        <a:rPr kumimoji="0" lang="en-US" altLang="x-none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aza</a:t>
                      </a:r>
                      <a:endParaRPr kumimoji="0" lang="en-US" altLang="x-none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64578" marB="46799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50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45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40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35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/>
                      </a:pPr>
                      <a:r>
                        <a:rPr kumimoji="0" lang="x-none" altLang="x-none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липофилан-улази у митохондрије пасивном дифузијом</a:t>
                      </a:r>
                      <a:endParaRPr kumimoji="0" lang="en-US" altLang="x-none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64578" marB="46799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65130">
                <a:tc>
                  <a:txBody>
                    <a:bodyPr/>
                    <a:lstStyle>
                      <a:lvl1pPr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50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45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40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35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altLang="x-none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Ekstrakciona</a:t>
                      </a:r>
                      <a:r>
                        <a:rPr kumimoji="0" lang="en-US" altLang="x-none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x-none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frakcija</a:t>
                      </a:r>
                      <a:endParaRPr kumimoji="0" lang="en-US" altLang="x-none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64578" marB="46799" horzOverflow="overflow">
                    <a:lnL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50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45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40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35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altLang="x-none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90000" marR="90000" marT="64578" marB="46799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50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45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40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35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altLang="x-none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66%</a:t>
                      </a:r>
                    </a:p>
                  </a:txBody>
                  <a:tcPr marL="90000" marR="90000" marT="64578" marB="46799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66718">
                <a:tc>
                  <a:txBody>
                    <a:bodyPr/>
                    <a:lstStyle>
                      <a:lvl1pPr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50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45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40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35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altLang="x-none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Akumulacija</a:t>
                      </a:r>
                      <a:r>
                        <a:rPr kumimoji="0" lang="en-US" altLang="x-none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u </a:t>
                      </a:r>
                      <a:r>
                        <a:rPr kumimoji="0" lang="en-US" altLang="x-none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srcu</a:t>
                      </a:r>
                      <a:endParaRPr kumimoji="0" lang="en-US" altLang="x-none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64578" marB="46799" horzOverflow="overflow">
                    <a:lnL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50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45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40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35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altLang="x-none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4%</a:t>
                      </a:r>
                    </a:p>
                  </a:txBody>
                  <a:tcPr marL="90000" marR="90000" marT="64578" marB="46799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50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45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40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35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altLang="x-none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1.2%</a:t>
                      </a:r>
                    </a:p>
                  </a:txBody>
                  <a:tcPr marL="90000" marR="90000" marT="64578" marB="46799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65130">
                <a:tc>
                  <a:txBody>
                    <a:bodyPr/>
                    <a:lstStyle>
                      <a:lvl1pPr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50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45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40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35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altLang="x-none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Redistribucija</a:t>
                      </a:r>
                      <a:endParaRPr kumimoji="0" lang="en-US" altLang="x-none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64578" marB="46799" horzOverflow="overflow">
                    <a:lnL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50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45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40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35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altLang="x-none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</a:t>
                      </a:r>
                    </a:p>
                  </a:txBody>
                  <a:tcPr marL="90000" marR="90000" marT="64578" marB="46799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20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50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45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6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40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4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350"/>
                        </a:spcBef>
                        <a:spcAft>
                          <a:spcPts val="600"/>
                        </a:spcAft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35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  <a:defRPr sz="1200">
                          <a:solidFill>
                            <a:srgbClr val="000000"/>
                          </a:solidFill>
                          <a:latin typeface="Corbel" panose="020B0503020204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altLang="x-none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</a:t>
                      </a:r>
                    </a:p>
                  </a:txBody>
                  <a:tcPr marL="90000" marR="90000" marT="64578" marB="46799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16421" name="Object 86"/>
          <p:cNvGraphicFramePr>
            <a:graphicFrameLocks noChangeAspect="1"/>
          </p:cNvGraphicFramePr>
          <p:nvPr/>
        </p:nvGraphicFramePr>
        <p:xfrm>
          <a:off x="8562976" y="1"/>
          <a:ext cx="2105025" cy="169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6" r:id="rId4" imgW="2104293" imgH="1699481" progId="">
                  <p:embed/>
                </p:oleObj>
              </mc:Choice>
              <mc:Fallback>
                <p:oleObj r:id="rId4" imgW="2104293" imgH="1699481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62976" y="1"/>
                        <a:ext cx="2105025" cy="1698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0825761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9913" y="1749425"/>
            <a:ext cx="4665662" cy="281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8435" name="Text Box 2"/>
          <p:cNvSpPr txBox="1">
            <a:spLocks noChangeArrowheads="1"/>
          </p:cNvSpPr>
          <p:nvPr/>
        </p:nvSpPr>
        <p:spPr bwMode="auto">
          <a:xfrm>
            <a:off x="1839913" y="228600"/>
            <a:ext cx="88201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SzPct val="100000"/>
            </a:pPr>
            <a:r>
              <a:rPr lang="sr-Cyrl-CS" altLang="en-US" sz="4000">
                <a:solidFill>
                  <a:srgbClr val="00B0F0"/>
                </a:solidFill>
                <a:latin typeface="Corbel" panose="020B0503020204020204" pitchFamily="34" charset="0"/>
              </a:rPr>
              <a:t>Избор</a:t>
            </a:r>
            <a:r>
              <a:rPr lang="en-US" altLang="en-US" sz="4000">
                <a:solidFill>
                  <a:srgbClr val="00B0F0"/>
                </a:solidFill>
                <a:latin typeface="Corbel" panose="020B0503020204020204" pitchFamily="34" charset="0"/>
              </a:rPr>
              <a:t> </a:t>
            </a:r>
            <a:r>
              <a:rPr lang="sr-Cyrl-CS" altLang="en-US" sz="4000">
                <a:solidFill>
                  <a:srgbClr val="00B0F0"/>
                </a:solidFill>
                <a:latin typeface="Corbel" panose="020B0503020204020204" pitchFamily="34" charset="0"/>
              </a:rPr>
              <a:t>радиофармака</a:t>
            </a:r>
            <a:endParaRPr lang="en-US" altLang="en-US" sz="4000">
              <a:solidFill>
                <a:srgbClr val="00B0F0"/>
              </a:solidFill>
              <a:latin typeface="Corbel" panose="020B0503020204020204" pitchFamily="34" charset="0"/>
            </a:endParaRPr>
          </a:p>
        </p:txBody>
      </p:sp>
      <p:pic>
        <p:nvPicPr>
          <p:cNvPr id="18436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1500" y="5589588"/>
            <a:ext cx="1195388" cy="126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8163" y="1624014"/>
            <a:ext cx="3922712" cy="366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420091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ext Box 1"/>
          <p:cNvSpPr txBox="1">
            <a:spLocks noChangeArrowheads="1"/>
          </p:cNvSpPr>
          <p:nvPr/>
        </p:nvSpPr>
        <p:spPr bwMode="auto">
          <a:xfrm>
            <a:off x="2238376" y="214313"/>
            <a:ext cx="784701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buSzPct val="100000"/>
            </a:pPr>
            <a:r>
              <a:rPr lang="sr-Cyrl-CS" altLang="en-US" sz="3600">
                <a:solidFill>
                  <a:srgbClr val="00B0F0"/>
                </a:solidFill>
                <a:latin typeface="Corbel" panose="020B0503020204020204" pitchFamily="34" charset="0"/>
              </a:rPr>
              <a:t>Радиообележене</a:t>
            </a:r>
            <a:r>
              <a:rPr lang="en-US" altLang="en-US" sz="3600">
                <a:solidFill>
                  <a:srgbClr val="00B0F0"/>
                </a:solidFill>
                <a:latin typeface="Corbel" panose="020B0503020204020204" pitchFamily="34" charset="0"/>
              </a:rPr>
              <a:t> </a:t>
            </a:r>
            <a:r>
              <a:rPr lang="sr-Cyrl-CS" altLang="en-US" sz="3600">
                <a:solidFill>
                  <a:srgbClr val="00B0F0"/>
                </a:solidFill>
                <a:latin typeface="Corbel" panose="020B0503020204020204" pitchFamily="34" charset="0"/>
              </a:rPr>
              <a:t>масне</a:t>
            </a:r>
            <a:r>
              <a:rPr lang="en-US" altLang="en-US" sz="3600">
                <a:solidFill>
                  <a:srgbClr val="00B0F0"/>
                </a:solidFill>
                <a:latin typeface="Corbel" panose="020B0503020204020204" pitchFamily="34" charset="0"/>
              </a:rPr>
              <a:t> </a:t>
            </a:r>
            <a:r>
              <a:rPr lang="sr-Cyrl-CS" altLang="en-US" sz="3600">
                <a:solidFill>
                  <a:srgbClr val="00B0F0"/>
                </a:solidFill>
                <a:latin typeface="Corbel" panose="020B0503020204020204" pitchFamily="34" charset="0"/>
              </a:rPr>
              <a:t>киселине</a:t>
            </a:r>
            <a:r>
              <a:rPr lang="en-US" altLang="en-US" sz="3600">
                <a:solidFill>
                  <a:srgbClr val="00B0F0"/>
                </a:solidFill>
                <a:latin typeface="Corbel" panose="020B0503020204020204" pitchFamily="34" charset="0"/>
              </a:rPr>
              <a:t> </a:t>
            </a:r>
            <a:r>
              <a:rPr lang="sr-Cyrl-CS" altLang="en-US" sz="3600">
                <a:solidFill>
                  <a:srgbClr val="00B0F0"/>
                </a:solidFill>
                <a:latin typeface="Corbel" panose="020B0503020204020204" pitchFamily="34" charset="0"/>
              </a:rPr>
              <a:t>у</a:t>
            </a:r>
            <a:r>
              <a:rPr lang="en-US" altLang="en-US" sz="3600">
                <a:solidFill>
                  <a:srgbClr val="00B0F0"/>
                </a:solidFill>
                <a:latin typeface="Corbel" panose="020B0503020204020204" pitchFamily="34" charset="0"/>
              </a:rPr>
              <a:t> </a:t>
            </a:r>
            <a:r>
              <a:rPr lang="sr-Cyrl-CS" altLang="en-US" sz="3600">
                <a:solidFill>
                  <a:srgbClr val="00B0F0"/>
                </a:solidFill>
                <a:latin typeface="Corbel" panose="020B0503020204020204" pitchFamily="34" charset="0"/>
              </a:rPr>
              <a:t>процени</a:t>
            </a:r>
            <a:r>
              <a:rPr lang="en-US" altLang="en-US" sz="3600">
                <a:solidFill>
                  <a:srgbClr val="00B0F0"/>
                </a:solidFill>
                <a:latin typeface="Corbel" panose="020B0503020204020204" pitchFamily="34" charset="0"/>
              </a:rPr>
              <a:t> </a:t>
            </a:r>
            <a:r>
              <a:rPr lang="sr-Cyrl-CS" altLang="en-US" sz="3600">
                <a:solidFill>
                  <a:srgbClr val="00B0F0"/>
                </a:solidFill>
                <a:latin typeface="Corbel" panose="020B0503020204020204" pitchFamily="34" charset="0"/>
              </a:rPr>
              <a:t>метаболизма</a:t>
            </a:r>
            <a:r>
              <a:rPr lang="en-US" altLang="en-US" sz="3600">
                <a:solidFill>
                  <a:srgbClr val="00B0F0"/>
                </a:solidFill>
                <a:latin typeface="Corbel" panose="020B0503020204020204" pitchFamily="34" charset="0"/>
              </a:rPr>
              <a:t> </a:t>
            </a:r>
            <a:r>
              <a:rPr lang="sr-Cyrl-CS" altLang="en-US" sz="3600">
                <a:solidFill>
                  <a:srgbClr val="00B0F0"/>
                </a:solidFill>
                <a:latin typeface="Corbel" panose="020B0503020204020204" pitchFamily="34" charset="0"/>
              </a:rPr>
              <a:t>миокарда</a:t>
            </a:r>
            <a:endParaRPr lang="en-US" altLang="en-US" sz="3600">
              <a:solidFill>
                <a:srgbClr val="00B0F0"/>
              </a:solidFill>
              <a:latin typeface="Corbel" panose="020B0503020204020204" pitchFamily="34" charset="0"/>
            </a:endParaRPr>
          </a:p>
        </p:txBody>
      </p:sp>
      <p:sp>
        <p:nvSpPr>
          <p:cNvPr id="57347" name="Text Box 2"/>
          <p:cNvSpPr txBox="1">
            <a:spLocks noChangeArrowheads="1"/>
          </p:cNvSpPr>
          <p:nvPr/>
        </p:nvSpPr>
        <p:spPr bwMode="auto">
          <a:xfrm>
            <a:off x="1981200" y="1628775"/>
            <a:ext cx="82296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284163" indent="-284163"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</a:pPr>
            <a:r>
              <a:rPr lang="en-US" altLang="en-US" sz="2400" baseline="30000">
                <a:solidFill>
                  <a:srgbClr val="000000"/>
                </a:solidFill>
                <a:latin typeface="Corbel" panose="020B0503020204020204" pitchFamily="34" charset="0"/>
              </a:rPr>
              <a:t>123</a:t>
            </a:r>
            <a:r>
              <a:rPr lang="en-US" altLang="en-US" sz="2400">
                <a:solidFill>
                  <a:srgbClr val="000000"/>
                </a:solidFill>
                <a:latin typeface="Corbel" panose="020B0503020204020204" pitchFamily="34" charset="0"/>
              </a:rPr>
              <a:t>I </a:t>
            </a:r>
            <a:r>
              <a:rPr lang="sr-Cyrl-CS" altLang="en-US" sz="2400">
                <a:solidFill>
                  <a:srgbClr val="000000"/>
                </a:solidFill>
                <a:latin typeface="Corbel" panose="020B0503020204020204" pitchFamily="34" charset="0"/>
              </a:rPr>
              <a:t>–масне киселине-</a:t>
            </a:r>
          </a:p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rgbClr val="1287C3"/>
              </a:buClr>
              <a:buSzPct val="145000"/>
              <a:buFont typeface="Arial" panose="020B0604020202020204" pitchFamily="34" charset="0"/>
              <a:buChar char="•"/>
            </a:pPr>
            <a:r>
              <a:rPr lang="en-US" altLang="en-US" sz="2400" baseline="30000">
                <a:solidFill>
                  <a:srgbClr val="000000"/>
                </a:solidFill>
                <a:latin typeface="Corbel" panose="020B0503020204020204" pitchFamily="34" charset="0"/>
              </a:rPr>
              <a:t>11</a:t>
            </a:r>
            <a:r>
              <a:rPr lang="en-US" altLang="en-US" sz="2400">
                <a:solidFill>
                  <a:srgbClr val="000000"/>
                </a:solidFill>
                <a:latin typeface="Corbel" panose="020B0503020204020204" pitchFamily="34" charset="0"/>
              </a:rPr>
              <a:t>C</a:t>
            </a:r>
            <a:r>
              <a:rPr lang="sr-Cyrl-CS" altLang="en-US" sz="2400">
                <a:solidFill>
                  <a:srgbClr val="000000"/>
                </a:solidFill>
                <a:latin typeface="Corbel" panose="020B0503020204020204" pitchFamily="34" charset="0"/>
              </a:rPr>
              <a:t>-палмитат</a:t>
            </a:r>
            <a:endParaRPr lang="en-US" altLang="en-US" sz="2400">
              <a:solidFill>
                <a:srgbClr val="000000"/>
              </a:solidFill>
              <a:latin typeface="Corbel" panose="020B0503020204020204" pitchFamily="34" charset="0"/>
            </a:endParaRPr>
          </a:p>
        </p:txBody>
      </p:sp>
      <p:pic>
        <p:nvPicPr>
          <p:cNvPr id="5734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7426" y="3195637"/>
            <a:ext cx="5559425" cy="349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5734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02"/>
          <a:stretch>
            <a:fillRect/>
          </a:stretch>
        </p:blipFill>
        <p:spPr bwMode="auto">
          <a:xfrm>
            <a:off x="6116638" y="2420939"/>
            <a:ext cx="3581400" cy="61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57350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5839" y="1795463"/>
            <a:ext cx="3857625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323871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18203" y="270143"/>
            <a:ext cx="10058400" cy="1287018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In vitro </a:t>
            </a:r>
            <a:r>
              <a:rPr lang="sr-Cyrl-CS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дијагностика</a:t>
            </a:r>
            <a:endParaRPr 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1657350"/>
            <a:ext cx="10058400" cy="451485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In</a:t>
            </a:r>
            <a:r>
              <a:rPr lang="x-none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vitro</a:t>
            </a:r>
            <a:r>
              <a:rPr lang="x-none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дијагностика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подразумева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методе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код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којих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болесник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не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добија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никакву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дозу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јонизујућег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зрачења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Он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даје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узорак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крви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и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одлази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кући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а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контакт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радионуклида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и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телесне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течности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најчешће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серума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)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болесника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се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дешава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у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епрувети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in vitro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).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У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in vitro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радионуклидне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технике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спадају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радиоимунолошке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RIA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)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анализе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имунорадиометријске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IRMA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)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анализе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методе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компетитивног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везивања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за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протеин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CPBA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),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и</a:t>
            </a:r>
            <a:endParaRPr lang="x-none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радиорецепторске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анализе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RRA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). </a:t>
            </a:r>
            <a:endParaRPr lang="x-none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7126" y="113982"/>
            <a:ext cx="10058400" cy="1279999"/>
          </a:xfrm>
        </p:spPr>
        <p:txBody>
          <a:bodyPr>
            <a:normAutofit/>
          </a:bodyPr>
          <a:lstStyle/>
          <a:p>
            <a:pPr algn="ctr"/>
            <a:r>
              <a:rPr lang="sr-Cyrl-CS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радиоимунолошке</a:t>
            </a:r>
            <a:r>
              <a:rPr lang="x-none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en-US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RIA</a:t>
            </a:r>
            <a:r>
              <a:rPr lang="x-none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) </a:t>
            </a:r>
            <a:r>
              <a:rPr lang="sr-Cyrl-CS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анализе</a:t>
            </a:r>
            <a:endParaRPr lang="x-none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3103" y="1393981"/>
            <a:ext cx="11326447" cy="3739493"/>
          </a:xfrm>
        </p:spPr>
        <p:txBody>
          <a:bodyPr>
            <a:normAutofit/>
          </a:bodyPr>
          <a:lstStyle/>
          <a:p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Базира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на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реакцији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антигена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са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антителом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која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се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детектује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захваљујући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емисији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јонизујућег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зрачења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употребљеног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радионуклида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којим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је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обележен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антиген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хормон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),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чија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се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концентрација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одређује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x-none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Обележен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антиген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константне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концентрације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и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антиген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узорка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крви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се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такмиче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за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места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везивања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на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ограниченом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броју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антитела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чија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је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концентрација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константна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x-none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Детекција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радиоактивности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насталог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комплекса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*</a:t>
            </a:r>
            <a:r>
              <a:rPr lang="en-US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AgAt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врши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се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зависно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од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радионуклида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којим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је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обележен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антиген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гама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бројачем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или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бета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бројачем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endParaRPr lang="x-none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за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јод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-125 (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гама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емитер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),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мерењем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радиоактивности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у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гама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бројачу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а</a:t>
            </a:r>
            <a:endParaRPr lang="x-none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за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бета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емитере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трицијум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x-none" baseline="30000" dirty="0" smtClean="0"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H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),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угљеник (</a:t>
            </a:r>
            <a:r>
              <a:rPr lang="sr-Cyrl-CS" baseline="30000" dirty="0" smtClean="0">
                <a:latin typeface="Calibri" panose="020F0502020204030204" pitchFamily="34" charset="0"/>
                <a:cs typeface="Calibri" panose="020F0502020204030204" pitchFamily="34" charset="0"/>
              </a:rPr>
              <a:t>14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С)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итд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.,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мерењем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радиоактивности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у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бета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CS" dirty="0" smtClean="0">
                <a:latin typeface="Calibri" panose="020F0502020204030204" pitchFamily="34" charset="0"/>
                <a:cs typeface="Calibri" panose="020F0502020204030204" pitchFamily="34" charset="0"/>
              </a:rPr>
              <a:t>бројачу</a:t>
            </a:r>
            <a:r>
              <a:rPr lang="x-none" dirty="0" smtClean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x-none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1702" y="5115908"/>
            <a:ext cx="3484184" cy="174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95633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x-none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56414" y="2785241"/>
            <a:ext cx="3849825" cy="250409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219700" y="3009377"/>
            <a:ext cx="63627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CS" sz="2400" dirty="0" smtClean="0">
                <a:latin typeface="Calibri" pitchFamily="34" charset="0"/>
              </a:rPr>
              <a:t>Након</a:t>
            </a:r>
            <a:r>
              <a:rPr lang="x-none" sz="2400" dirty="0" smtClean="0">
                <a:latin typeface="Calibri" pitchFamily="34" charset="0"/>
              </a:rPr>
              <a:t> </a:t>
            </a:r>
            <a:r>
              <a:rPr lang="sr-Cyrl-CS" sz="2400" dirty="0" smtClean="0">
                <a:latin typeface="Calibri" pitchFamily="34" charset="0"/>
              </a:rPr>
              <a:t>мерења</a:t>
            </a:r>
            <a:r>
              <a:rPr lang="x-none" sz="2400" dirty="0" smtClean="0">
                <a:latin typeface="Calibri" pitchFamily="34" charset="0"/>
              </a:rPr>
              <a:t> </a:t>
            </a:r>
            <a:r>
              <a:rPr lang="sr-Cyrl-CS" sz="2400" dirty="0" smtClean="0">
                <a:latin typeface="Calibri" pitchFamily="34" charset="0"/>
              </a:rPr>
              <a:t>радиоактивности</a:t>
            </a:r>
            <a:r>
              <a:rPr lang="x-none" sz="2400" dirty="0" smtClean="0">
                <a:latin typeface="Calibri" pitchFamily="34" charset="0"/>
              </a:rPr>
              <a:t> </a:t>
            </a:r>
            <a:r>
              <a:rPr lang="sr-Cyrl-CS" sz="2400" dirty="0" smtClean="0">
                <a:latin typeface="Calibri" pitchFamily="34" charset="0"/>
              </a:rPr>
              <a:t>комплекса</a:t>
            </a:r>
            <a:r>
              <a:rPr lang="en-US" sz="2400" dirty="0" smtClean="0">
                <a:latin typeface="Calibri" pitchFamily="34" charset="0"/>
              </a:rPr>
              <a:t> </a:t>
            </a:r>
            <a:r>
              <a:rPr lang="x-none" sz="2400" dirty="0" smtClean="0">
                <a:latin typeface="Calibri" pitchFamily="34" charset="0"/>
              </a:rPr>
              <a:t>*</a:t>
            </a:r>
            <a:r>
              <a:rPr lang="en-US" sz="2400" dirty="0" err="1" smtClean="0">
                <a:latin typeface="Calibri" pitchFamily="34" charset="0"/>
              </a:rPr>
              <a:t>AgAt</a:t>
            </a:r>
            <a:r>
              <a:rPr lang="x-none" sz="2400" dirty="0" smtClean="0">
                <a:latin typeface="Calibri" pitchFamily="34" charset="0"/>
              </a:rPr>
              <a:t>, </a:t>
            </a:r>
            <a:r>
              <a:rPr lang="sr-Cyrl-CS" sz="2400" dirty="0" smtClean="0">
                <a:latin typeface="Calibri" pitchFamily="34" charset="0"/>
              </a:rPr>
              <a:t>из</a:t>
            </a:r>
            <a:r>
              <a:rPr lang="x-none" sz="2400" dirty="0" smtClean="0">
                <a:latin typeface="Calibri" pitchFamily="34" charset="0"/>
              </a:rPr>
              <a:t> </a:t>
            </a:r>
            <a:r>
              <a:rPr lang="sr-Cyrl-CS" sz="2400" dirty="0" smtClean="0">
                <a:latin typeface="Calibri" pitchFamily="34" charset="0"/>
              </a:rPr>
              <a:t>стандардне</a:t>
            </a:r>
            <a:r>
              <a:rPr lang="x-none" sz="2400" dirty="0" smtClean="0">
                <a:latin typeface="Calibri" pitchFamily="34" charset="0"/>
              </a:rPr>
              <a:t> </a:t>
            </a:r>
            <a:r>
              <a:rPr lang="sr-Cyrl-CS" sz="2400" dirty="0" smtClean="0">
                <a:latin typeface="Calibri" pitchFamily="34" charset="0"/>
              </a:rPr>
              <a:t>криве</a:t>
            </a:r>
            <a:r>
              <a:rPr lang="x-none" sz="2400" dirty="0" smtClean="0">
                <a:latin typeface="Calibri" pitchFamily="34" charset="0"/>
              </a:rPr>
              <a:t> </a:t>
            </a:r>
            <a:r>
              <a:rPr lang="sr-Cyrl-CS" sz="2400" dirty="0" smtClean="0">
                <a:latin typeface="Calibri" pitchFamily="34" charset="0"/>
              </a:rPr>
              <a:t>се</a:t>
            </a:r>
            <a:r>
              <a:rPr lang="x-none" sz="2400" dirty="0" smtClean="0">
                <a:latin typeface="Calibri" pitchFamily="34" charset="0"/>
              </a:rPr>
              <a:t> </a:t>
            </a:r>
            <a:r>
              <a:rPr lang="sr-Cyrl-CS" sz="2400" dirty="0" smtClean="0">
                <a:latin typeface="Calibri" pitchFamily="34" charset="0"/>
              </a:rPr>
              <a:t>очитава</a:t>
            </a:r>
            <a:r>
              <a:rPr lang="en-US" sz="2400" dirty="0" smtClean="0">
                <a:latin typeface="Calibri" pitchFamily="34" charset="0"/>
              </a:rPr>
              <a:t> </a:t>
            </a:r>
            <a:r>
              <a:rPr lang="sr-Cyrl-CS" sz="2400" dirty="0" smtClean="0">
                <a:latin typeface="Calibri" pitchFamily="34" charset="0"/>
              </a:rPr>
              <a:t>концентрација</a:t>
            </a:r>
            <a:r>
              <a:rPr lang="x-none" sz="2400" dirty="0" smtClean="0">
                <a:latin typeface="Calibri" pitchFamily="34" charset="0"/>
              </a:rPr>
              <a:t> </a:t>
            </a:r>
            <a:r>
              <a:rPr lang="sr-Cyrl-CS" sz="2400" dirty="0" smtClean="0">
                <a:latin typeface="Calibri" pitchFamily="34" charset="0"/>
              </a:rPr>
              <a:t>мерене</a:t>
            </a:r>
            <a:r>
              <a:rPr lang="x-none" sz="2400" dirty="0" smtClean="0">
                <a:latin typeface="Calibri" pitchFamily="34" charset="0"/>
              </a:rPr>
              <a:t> </a:t>
            </a:r>
            <a:r>
              <a:rPr lang="sr-Cyrl-CS" sz="2400" dirty="0" smtClean="0">
                <a:latin typeface="Calibri" pitchFamily="34" charset="0"/>
              </a:rPr>
              <a:t>супстанце</a:t>
            </a:r>
            <a:r>
              <a:rPr lang="x-none" sz="2400" dirty="0" smtClean="0">
                <a:latin typeface="Calibri" pitchFamily="34" charset="0"/>
              </a:rPr>
              <a:t> (</a:t>
            </a:r>
            <a:r>
              <a:rPr lang="sr-Cyrl-CS" sz="2400" dirty="0" smtClean="0">
                <a:latin typeface="Calibri" pitchFamily="34" charset="0"/>
              </a:rPr>
              <a:t>хормона</a:t>
            </a:r>
            <a:r>
              <a:rPr lang="x-none" sz="2400" dirty="0" smtClean="0">
                <a:latin typeface="Calibri" pitchFamily="34" charset="0"/>
              </a:rPr>
              <a:t>). </a:t>
            </a:r>
            <a:endParaRPr lang="x-none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529014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5011" y="484632"/>
            <a:ext cx="10743237" cy="923754"/>
          </a:xfrm>
        </p:spPr>
        <p:txBody>
          <a:bodyPr>
            <a:normAutofit fontScale="90000"/>
          </a:bodyPr>
          <a:lstStyle/>
          <a:p>
            <a:r>
              <a:rPr lang="x-none" dirty="0" smtClean="0">
                <a:latin typeface="Cambria" pitchFamily="18" charset="0"/>
              </a:rPr>
              <a:t> </a:t>
            </a:r>
            <a:r>
              <a:rPr lang="sr-Cyrl-CS" sz="4400" dirty="0" smtClean="0">
                <a:latin typeface="Cambria" pitchFamily="18" charset="0"/>
              </a:rPr>
              <a:t>имунорадиометријске</a:t>
            </a:r>
            <a:r>
              <a:rPr lang="x-none" sz="4400" dirty="0" smtClean="0">
                <a:latin typeface="Cambria" pitchFamily="18" charset="0"/>
              </a:rPr>
              <a:t> (</a:t>
            </a:r>
            <a:r>
              <a:rPr lang="en-US" sz="4400" dirty="0" smtClean="0">
                <a:latin typeface="Cambria" pitchFamily="18" charset="0"/>
              </a:rPr>
              <a:t>IRMA</a:t>
            </a:r>
            <a:r>
              <a:rPr lang="x-none" sz="4400" dirty="0" smtClean="0">
                <a:latin typeface="Cambria" pitchFamily="18" charset="0"/>
              </a:rPr>
              <a:t>) </a:t>
            </a:r>
            <a:r>
              <a:rPr lang="sr-Cyrl-CS" sz="4400" dirty="0" smtClean="0">
                <a:latin typeface="Cambria" pitchFamily="18" charset="0"/>
              </a:rPr>
              <a:t>анализе</a:t>
            </a:r>
            <a:endParaRPr lang="x-none" sz="4400" dirty="0">
              <a:latin typeface="Cambria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4589" y="1545021"/>
            <a:ext cx="11515466" cy="4627179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x-none" dirty="0" smtClean="0"/>
              <a:t>“</a:t>
            </a:r>
            <a:r>
              <a:rPr lang="sr-Cyrl-CS" dirty="0" smtClean="0">
                <a:latin typeface="Calibri" pitchFamily="34" charset="0"/>
              </a:rPr>
              <a:t>Сендвич</a:t>
            </a:r>
            <a:r>
              <a:rPr lang="x-none" dirty="0" smtClean="0">
                <a:latin typeface="Calibri" pitchFamily="34" charset="0"/>
              </a:rPr>
              <a:t>” </a:t>
            </a:r>
            <a:r>
              <a:rPr lang="sr-Cyrl-CS" dirty="0" smtClean="0">
                <a:latin typeface="Calibri" pitchFamily="34" charset="0"/>
              </a:rPr>
              <a:t>техника</a:t>
            </a:r>
            <a:r>
              <a:rPr lang="x-none" dirty="0" smtClean="0">
                <a:latin typeface="Calibri" pitchFamily="34" charset="0"/>
              </a:rPr>
              <a:t>: </a:t>
            </a:r>
            <a:r>
              <a:rPr lang="en-US" dirty="0" smtClean="0">
                <a:latin typeface="Calibri" pitchFamily="34" charset="0"/>
              </a:rPr>
              <a:t> At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на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одређивани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антиген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је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на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зиду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епрувете</a:t>
            </a:r>
            <a:r>
              <a:rPr lang="en-US" dirty="0" smtClean="0">
                <a:latin typeface="Calibri" pitchFamily="34" charset="0"/>
              </a:rPr>
              <a:t>,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</a:rPr>
              <a:t>Ag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из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серума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или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стандарда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се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додаје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антителу</a:t>
            </a:r>
            <a:r>
              <a:rPr lang="x-none" dirty="0" smtClean="0">
                <a:latin typeface="Calibri" pitchFamily="34" charset="0"/>
              </a:rPr>
              <a:t>, </a:t>
            </a:r>
            <a:r>
              <a:rPr lang="sr-Cyrl-CS" dirty="0" smtClean="0">
                <a:latin typeface="Calibri" pitchFamily="34" charset="0"/>
              </a:rPr>
              <a:t>након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чега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се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додаје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у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вишку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друго</a:t>
            </a:r>
            <a:r>
              <a:rPr lang="x-none" dirty="0" smtClean="0">
                <a:latin typeface="Calibri" pitchFamily="34" charset="0"/>
              </a:rPr>
              <a:t>, </a:t>
            </a:r>
            <a:r>
              <a:rPr lang="sr-Cyrl-CS" dirty="0" smtClean="0">
                <a:latin typeface="Calibri" pitchFamily="34" charset="0"/>
              </a:rPr>
              <a:t>обележено</a:t>
            </a:r>
            <a:r>
              <a:rPr lang="x-none" dirty="0" smtClean="0">
                <a:latin typeface="Calibri" pitchFamily="34" charset="0"/>
              </a:rPr>
              <a:t>  </a:t>
            </a:r>
            <a:r>
              <a:rPr lang="sr-Cyrl-CS" dirty="0" smtClean="0">
                <a:latin typeface="Calibri" pitchFamily="34" charset="0"/>
              </a:rPr>
              <a:t>антитело</a:t>
            </a:r>
            <a:r>
              <a:rPr lang="x-none" dirty="0" smtClean="0">
                <a:latin typeface="Calibri" pitchFamily="34" charset="0"/>
              </a:rPr>
              <a:t> (*</a:t>
            </a:r>
            <a:r>
              <a:rPr lang="en-US" dirty="0" smtClean="0">
                <a:latin typeface="Calibri" pitchFamily="34" charset="0"/>
              </a:rPr>
              <a:t>At</a:t>
            </a:r>
            <a:r>
              <a:rPr lang="x-none" dirty="0" smtClean="0">
                <a:latin typeface="Calibri" pitchFamily="34" charset="0"/>
              </a:rPr>
              <a:t>), </a:t>
            </a:r>
            <a:r>
              <a:rPr lang="sr-Cyrl-CS" dirty="0" smtClean="0">
                <a:latin typeface="Calibri" pitchFamily="34" charset="0"/>
              </a:rPr>
              <a:t>које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се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везује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за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друго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детерминантно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место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на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антигену</a:t>
            </a:r>
            <a:r>
              <a:rPr lang="x-none" dirty="0" smtClean="0">
                <a:latin typeface="Calibri" pitchFamily="34" charset="0"/>
              </a:rPr>
              <a:t>. </a:t>
            </a:r>
            <a:r>
              <a:rPr lang="sr-Cyrl-CS" dirty="0" smtClean="0">
                <a:latin typeface="Calibri" pitchFamily="34" charset="0"/>
              </a:rPr>
              <a:t>Након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избацивања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супернатанта</a:t>
            </a:r>
            <a:r>
              <a:rPr lang="x-none" dirty="0" smtClean="0">
                <a:latin typeface="Calibri" pitchFamily="34" charset="0"/>
              </a:rPr>
              <a:t> (</a:t>
            </a:r>
            <a:r>
              <a:rPr lang="sr-Cyrl-CS" dirty="0" smtClean="0">
                <a:latin typeface="Calibri" pitchFamily="34" charset="0"/>
              </a:rPr>
              <a:t>вишка</a:t>
            </a:r>
            <a:r>
              <a:rPr lang="x-none" dirty="0" smtClean="0">
                <a:latin typeface="Calibri" pitchFamily="34" charset="0"/>
              </a:rPr>
              <a:t> *</a:t>
            </a:r>
            <a:r>
              <a:rPr lang="en-US" dirty="0" smtClean="0">
                <a:latin typeface="Calibri" pitchFamily="34" charset="0"/>
              </a:rPr>
              <a:t>At</a:t>
            </a:r>
            <a:r>
              <a:rPr lang="x-none" dirty="0" smtClean="0">
                <a:latin typeface="Calibri" pitchFamily="34" charset="0"/>
              </a:rPr>
              <a:t>), </a:t>
            </a:r>
            <a:r>
              <a:rPr lang="sr-Cyrl-CS" dirty="0" smtClean="0">
                <a:latin typeface="Calibri" pitchFamily="34" charset="0"/>
              </a:rPr>
              <a:t>мери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се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радиоактивност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комплекса</a:t>
            </a:r>
            <a:r>
              <a:rPr lang="x-none" dirty="0" smtClean="0">
                <a:latin typeface="Calibri" pitchFamily="34" charset="0"/>
              </a:rPr>
              <a:t> *</a:t>
            </a:r>
            <a:r>
              <a:rPr lang="en-US" dirty="0" err="1" smtClean="0">
                <a:latin typeface="Calibri" pitchFamily="34" charset="0"/>
              </a:rPr>
              <a:t>AtAgAt</a:t>
            </a:r>
            <a:r>
              <a:rPr lang="x-none" dirty="0" smtClean="0">
                <a:latin typeface="Calibri" pitchFamily="34" charset="0"/>
              </a:rPr>
              <a:t>, </a:t>
            </a:r>
            <a:r>
              <a:rPr lang="sr-Cyrl-CS" dirty="0" smtClean="0">
                <a:latin typeface="Calibri" pitchFamily="34" charset="0"/>
              </a:rPr>
              <a:t>која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је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пропорционална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концентрацији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антигена</a:t>
            </a:r>
            <a:r>
              <a:rPr lang="x-none" dirty="0" smtClean="0">
                <a:latin typeface="Calibri" pitchFamily="34" charset="0"/>
              </a:rPr>
              <a:t> (</a:t>
            </a:r>
            <a:r>
              <a:rPr lang="sr-Cyrl-CS" dirty="0" smtClean="0">
                <a:latin typeface="Calibri" pitchFamily="34" charset="0"/>
              </a:rPr>
              <a:t>хормона</a:t>
            </a:r>
            <a:r>
              <a:rPr lang="x-none" dirty="0" smtClean="0">
                <a:latin typeface="Calibri" pitchFamily="34" charset="0"/>
              </a:rPr>
              <a:t>) </a:t>
            </a:r>
            <a:r>
              <a:rPr lang="sr-Cyrl-CS" dirty="0" smtClean="0">
                <a:latin typeface="Calibri" pitchFamily="34" charset="0"/>
              </a:rPr>
              <a:t>који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се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одређује</a:t>
            </a:r>
            <a:r>
              <a:rPr lang="x-none" dirty="0" smtClean="0">
                <a:latin typeface="Calibri" pitchFamily="34" charset="0"/>
              </a:rPr>
              <a:t>. Висока </a:t>
            </a:r>
            <a:r>
              <a:rPr lang="x-none" dirty="0">
                <a:latin typeface="Calibri" pitchFamily="34" charset="0"/>
              </a:rPr>
              <a:t>сензитивност </a:t>
            </a:r>
            <a:r>
              <a:rPr lang="x-none" dirty="0" smtClean="0">
                <a:latin typeface="Calibri" pitchFamily="34" charset="0"/>
              </a:rPr>
              <a:t>(</a:t>
            </a:r>
            <a:r>
              <a:rPr lang="sr-Cyrl-CS" dirty="0" smtClean="0">
                <a:latin typeface="Calibri" pitchFamily="34" charset="0"/>
              </a:rPr>
              <a:t>до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x-none" dirty="0">
                <a:latin typeface="Calibri" pitchFamily="34" charset="0"/>
              </a:rPr>
              <a:t>10-12 </a:t>
            </a:r>
            <a:r>
              <a:rPr lang="en-US" dirty="0" smtClean="0">
                <a:latin typeface="Calibri" pitchFamily="34" charset="0"/>
              </a:rPr>
              <a:t>mol</a:t>
            </a:r>
            <a:r>
              <a:rPr lang="sr-Cyrl-CS" dirty="0" smtClean="0">
                <a:latin typeface="Calibri" pitchFamily="34" charset="0"/>
              </a:rPr>
              <a:t>/</a:t>
            </a:r>
            <a:r>
              <a:rPr lang="en-US" dirty="0" smtClean="0">
                <a:latin typeface="Calibri" pitchFamily="34" charset="0"/>
              </a:rPr>
              <a:t>L</a:t>
            </a:r>
            <a:r>
              <a:rPr lang="x-none" dirty="0" smtClean="0">
                <a:latin typeface="Calibri" pitchFamily="34" charset="0"/>
              </a:rPr>
              <a:t>!!!)</a:t>
            </a:r>
            <a:r>
              <a:rPr lang="en-US" dirty="0" smtClean="0">
                <a:latin typeface="Calibri" pitchFamily="34" charset="0"/>
              </a:rPr>
              <a:t> , </a:t>
            </a:r>
            <a:r>
              <a:rPr lang="sr-Cyrl-CS" dirty="0" smtClean="0">
                <a:latin typeface="Calibri" pitchFamily="34" charset="0"/>
              </a:rPr>
              <a:t>специфичност</a:t>
            </a:r>
            <a:endParaRPr lang="x-none" dirty="0">
              <a:latin typeface="Calibri" pitchFamily="34" charset="0"/>
            </a:endParaRPr>
          </a:p>
          <a:p>
            <a:pPr>
              <a:lnSpc>
                <a:spcPct val="150000"/>
              </a:lnSpc>
            </a:pPr>
            <a:endParaRPr lang="x-none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0063" y="4247148"/>
            <a:ext cx="3481137" cy="261085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4676" y="4543192"/>
            <a:ext cx="3276107" cy="1869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35783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4290" y="367862"/>
            <a:ext cx="11272068" cy="6289612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sr-Latn-CS" b="1" dirty="0" smtClean="0">
                <a:latin typeface="Calibri" pitchFamily="34" charset="0"/>
              </a:rPr>
              <a:t>CPBA </a:t>
            </a:r>
            <a:r>
              <a:rPr lang="x-none" b="1" dirty="0" smtClean="0">
                <a:latin typeface="Calibri" pitchFamily="34" charset="0"/>
              </a:rPr>
              <a:t>(</a:t>
            </a:r>
            <a:r>
              <a:rPr lang="sr-Cyrl-CS" b="1" dirty="0" smtClean="0">
                <a:latin typeface="Calibri" pitchFamily="34" charset="0"/>
              </a:rPr>
              <a:t>метод</a:t>
            </a:r>
            <a:r>
              <a:rPr lang="x-none" b="1" dirty="0" smtClean="0">
                <a:latin typeface="Calibri" pitchFamily="34" charset="0"/>
              </a:rPr>
              <a:t> </a:t>
            </a:r>
            <a:r>
              <a:rPr lang="sr-Cyrl-CS" b="1" dirty="0" smtClean="0">
                <a:latin typeface="Calibri" pitchFamily="34" charset="0"/>
              </a:rPr>
              <a:t>компетитивног</a:t>
            </a:r>
            <a:r>
              <a:rPr lang="x-none" b="1" dirty="0" smtClean="0">
                <a:latin typeface="Calibri" pitchFamily="34" charset="0"/>
              </a:rPr>
              <a:t> </a:t>
            </a:r>
            <a:r>
              <a:rPr lang="sr-Cyrl-CS" b="1" dirty="0" smtClean="0">
                <a:latin typeface="Calibri" pitchFamily="34" charset="0"/>
              </a:rPr>
              <a:t>везивања</a:t>
            </a:r>
            <a:r>
              <a:rPr lang="x-none" b="1" dirty="0" smtClean="0">
                <a:latin typeface="Calibri" pitchFamily="34" charset="0"/>
              </a:rPr>
              <a:t> </a:t>
            </a:r>
            <a:r>
              <a:rPr lang="sr-Cyrl-CS" b="1" dirty="0" smtClean="0">
                <a:latin typeface="Calibri" pitchFamily="34" charset="0"/>
              </a:rPr>
              <a:t>за</a:t>
            </a:r>
            <a:r>
              <a:rPr lang="x-none" b="1" dirty="0" smtClean="0">
                <a:latin typeface="Calibri" pitchFamily="34" charset="0"/>
              </a:rPr>
              <a:t> </a:t>
            </a:r>
            <a:r>
              <a:rPr lang="sr-Cyrl-CS" b="1" dirty="0" smtClean="0">
                <a:latin typeface="Calibri" pitchFamily="34" charset="0"/>
              </a:rPr>
              <a:t>протеин</a:t>
            </a:r>
            <a:r>
              <a:rPr lang="x-none" b="1" dirty="0" smtClean="0">
                <a:latin typeface="Calibri" pitchFamily="34" charset="0"/>
              </a:rPr>
              <a:t>)-</a:t>
            </a:r>
            <a:r>
              <a:rPr lang="sr-Cyrl-CS" dirty="0" smtClean="0">
                <a:latin typeface="Calibri" pitchFamily="34" charset="0"/>
              </a:rPr>
              <a:t>Слична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је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Latn-CS" dirty="0" smtClean="0">
                <a:latin typeface="Calibri" pitchFamily="34" charset="0"/>
              </a:rPr>
              <a:t>RIA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анализи</a:t>
            </a:r>
            <a:r>
              <a:rPr lang="x-none" dirty="0" smtClean="0">
                <a:latin typeface="Calibri" pitchFamily="34" charset="0"/>
              </a:rPr>
              <a:t>, </a:t>
            </a:r>
            <a:r>
              <a:rPr lang="sr-Cyrl-CS" dirty="0" smtClean="0">
                <a:latin typeface="Calibri" pitchFamily="34" charset="0"/>
              </a:rPr>
              <a:t>само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што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уместо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антитела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користи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специфичан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протеински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носач</a:t>
            </a:r>
            <a:r>
              <a:rPr lang="x-none" dirty="0" smtClean="0">
                <a:latin typeface="Calibri" pitchFamily="34" charset="0"/>
              </a:rPr>
              <a:t> (</a:t>
            </a:r>
            <a:r>
              <a:rPr lang="sr-Cyrl-CS" dirty="0" smtClean="0">
                <a:latin typeface="Calibri" pitchFamily="34" charset="0"/>
              </a:rPr>
              <a:t>нпр</a:t>
            </a:r>
            <a:r>
              <a:rPr lang="x-none" dirty="0" smtClean="0">
                <a:latin typeface="Calibri" pitchFamily="34" charset="0"/>
              </a:rPr>
              <a:t>.</a:t>
            </a:r>
            <a:r>
              <a:rPr lang="sr-Latn-CS" dirty="0" smtClean="0">
                <a:latin typeface="Calibri" pitchFamily="34" charset="0"/>
              </a:rPr>
              <a:t>TBG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за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Т</a:t>
            </a:r>
            <a:r>
              <a:rPr lang="x-none" dirty="0" smtClean="0">
                <a:latin typeface="Calibri" pitchFamily="34" charset="0"/>
              </a:rPr>
              <a:t>4</a:t>
            </a:r>
            <a:r>
              <a:rPr lang="x-none" dirty="0">
                <a:latin typeface="Calibri" pitchFamily="34" charset="0"/>
              </a:rPr>
              <a:t>).</a:t>
            </a:r>
          </a:p>
          <a:p>
            <a:pPr>
              <a:lnSpc>
                <a:spcPct val="150000"/>
              </a:lnSpc>
            </a:pPr>
            <a:r>
              <a:rPr lang="sr-Latn-CS" b="1" dirty="0" smtClean="0">
                <a:latin typeface="Calibri" pitchFamily="34" charset="0"/>
              </a:rPr>
              <a:t>RRA</a:t>
            </a:r>
            <a:r>
              <a:rPr lang="x-none" b="1" dirty="0" smtClean="0">
                <a:latin typeface="Calibri" pitchFamily="34" charset="0"/>
              </a:rPr>
              <a:t> (</a:t>
            </a:r>
            <a:r>
              <a:rPr lang="sr-Cyrl-CS" b="1" dirty="0" smtClean="0">
                <a:latin typeface="Calibri" pitchFamily="34" charset="0"/>
              </a:rPr>
              <a:t>радиорецепторска</a:t>
            </a:r>
            <a:r>
              <a:rPr lang="x-none" b="1" dirty="0" smtClean="0">
                <a:latin typeface="Calibri" pitchFamily="34" charset="0"/>
              </a:rPr>
              <a:t> </a:t>
            </a:r>
            <a:r>
              <a:rPr lang="sr-Cyrl-CS" b="1" dirty="0" smtClean="0">
                <a:latin typeface="Calibri" pitchFamily="34" charset="0"/>
              </a:rPr>
              <a:t>анализа</a:t>
            </a:r>
            <a:r>
              <a:rPr lang="x-none" b="1" dirty="0" smtClean="0">
                <a:latin typeface="Calibri" pitchFamily="34" charset="0"/>
              </a:rPr>
              <a:t>)-</a:t>
            </a:r>
            <a:r>
              <a:rPr lang="sr-Cyrl-CS" dirty="0" smtClean="0">
                <a:latin typeface="Calibri" pitchFamily="34" charset="0"/>
              </a:rPr>
              <a:t>Хормон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се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директно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везује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са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специфичним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рецептором</a:t>
            </a:r>
            <a:r>
              <a:rPr lang="x-none" dirty="0" smtClean="0">
                <a:latin typeface="Calibri" pitchFamily="34" charset="0"/>
              </a:rPr>
              <a:t>, </a:t>
            </a:r>
            <a:r>
              <a:rPr lang="sr-Cyrl-CS" dirty="0" smtClean="0">
                <a:latin typeface="Calibri" pitchFamily="34" charset="0"/>
              </a:rPr>
              <a:t>па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је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то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биолошка</a:t>
            </a:r>
            <a:r>
              <a:rPr lang="x-none" dirty="0" smtClean="0">
                <a:latin typeface="Calibri" pitchFamily="34" charset="0"/>
              </a:rPr>
              <a:t>, </a:t>
            </a:r>
            <a:r>
              <a:rPr lang="sr-Cyrl-CS" dirty="0" smtClean="0">
                <a:latin typeface="Calibri" pitchFamily="34" charset="0"/>
              </a:rPr>
              <a:t>а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не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имунолошка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основа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технике</a:t>
            </a:r>
            <a:r>
              <a:rPr lang="x-none" dirty="0" smtClean="0">
                <a:latin typeface="Calibri" pitchFamily="34" charset="0"/>
              </a:rPr>
              <a:t>. </a:t>
            </a:r>
            <a:r>
              <a:rPr lang="sr-Cyrl-CS" dirty="0" smtClean="0">
                <a:latin typeface="Calibri" pitchFamily="34" charset="0"/>
              </a:rPr>
              <a:t>Непогодност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анализе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је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тешко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изоловање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рецептора</a:t>
            </a:r>
            <a:r>
              <a:rPr lang="x-none" dirty="0" smtClean="0">
                <a:latin typeface="Calibri" pitchFamily="34" charset="0"/>
              </a:rPr>
              <a:t>, </a:t>
            </a:r>
            <a:r>
              <a:rPr lang="sr-Cyrl-CS" dirty="0" smtClean="0">
                <a:latin typeface="Calibri" pitchFamily="34" charset="0"/>
              </a:rPr>
              <a:t>као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и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непредвидивост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Latn-CS" dirty="0" smtClean="0">
                <a:latin typeface="Calibri" pitchFamily="34" charset="0"/>
              </a:rPr>
              <a:t>in vitro </a:t>
            </a:r>
            <a:r>
              <a:rPr lang="sr-Cyrl-CS" dirty="0" smtClean="0">
                <a:latin typeface="Calibri" pitchFamily="34" charset="0"/>
              </a:rPr>
              <a:t>понашања</a:t>
            </a:r>
            <a:endParaRPr lang="x-none" dirty="0" smtClean="0">
              <a:latin typeface="Calibri" pitchFamily="34" charset="0"/>
            </a:endParaRPr>
          </a:p>
          <a:p>
            <a:pPr>
              <a:lnSpc>
                <a:spcPct val="150000"/>
              </a:lnSpc>
            </a:pPr>
            <a:r>
              <a:rPr lang="sr-Latn-CS" b="1" dirty="0" smtClean="0">
                <a:latin typeface="Calibri" pitchFamily="34" charset="0"/>
              </a:rPr>
              <a:t>ELISA </a:t>
            </a:r>
            <a:r>
              <a:rPr lang="x-none" b="1" dirty="0" smtClean="0">
                <a:latin typeface="Calibri" pitchFamily="34" charset="0"/>
              </a:rPr>
              <a:t>(</a:t>
            </a:r>
            <a:r>
              <a:rPr lang="sr-Cyrl-CS" b="1" dirty="0" smtClean="0">
                <a:latin typeface="Calibri" pitchFamily="34" charset="0"/>
              </a:rPr>
              <a:t>ензим</a:t>
            </a:r>
            <a:r>
              <a:rPr lang="x-none" b="1" dirty="0" smtClean="0">
                <a:latin typeface="Calibri" pitchFamily="34" charset="0"/>
              </a:rPr>
              <a:t>-</a:t>
            </a:r>
            <a:r>
              <a:rPr lang="sr-Cyrl-CS" b="1" dirty="0" smtClean="0">
                <a:latin typeface="Calibri" pitchFamily="34" charset="0"/>
              </a:rPr>
              <a:t>имунолошки</a:t>
            </a:r>
            <a:r>
              <a:rPr lang="x-none" b="1" dirty="0" smtClean="0">
                <a:latin typeface="Calibri" pitchFamily="34" charset="0"/>
              </a:rPr>
              <a:t> </a:t>
            </a:r>
            <a:r>
              <a:rPr lang="sr-Cyrl-CS" b="1" dirty="0" smtClean="0">
                <a:latin typeface="Calibri" pitchFamily="34" charset="0"/>
              </a:rPr>
              <a:t>метод</a:t>
            </a:r>
            <a:r>
              <a:rPr lang="x-none" b="1" dirty="0" smtClean="0">
                <a:latin typeface="Calibri" pitchFamily="34" charset="0"/>
              </a:rPr>
              <a:t>) </a:t>
            </a:r>
            <a:r>
              <a:rPr lang="sr-Cyrl-CS" dirty="0" smtClean="0">
                <a:latin typeface="Calibri" pitchFamily="34" charset="0"/>
              </a:rPr>
              <a:t>као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обележивач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користи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реакцију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ензима</a:t>
            </a:r>
            <a:r>
              <a:rPr lang="x-none" dirty="0" smtClean="0">
                <a:latin typeface="Calibri" pitchFamily="34" charset="0"/>
              </a:rPr>
              <a:t>  </a:t>
            </a:r>
            <a:r>
              <a:rPr lang="sr-Cyrl-CS" dirty="0" smtClean="0">
                <a:latin typeface="Calibri" pitchFamily="34" charset="0"/>
              </a:rPr>
              <a:t>са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супстратом</a:t>
            </a:r>
            <a:r>
              <a:rPr lang="x-none" dirty="0" smtClean="0">
                <a:latin typeface="Calibri" pitchFamily="34" charset="0"/>
              </a:rPr>
              <a:t>.</a:t>
            </a:r>
            <a:endParaRPr lang="x-none" dirty="0">
              <a:latin typeface="Calibri" pitchFamily="34" charset="0"/>
            </a:endParaRPr>
          </a:p>
          <a:p>
            <a:pPr>
              <a:lnSpc>
                <a:spcPct val="150000"/>
              </a:lnSpc>
            </a:pPr>
            <a:r>
              <a:rPr lang="sr-Latn-CS" b="1" dirty="0" smtClean="0">
                <a:latin typeface="Calibri" pitchFamily="34" charset="0"/>
              </a:rPr>
              <a:t>FIA</a:t>
            </a:r>
            <a:r>
              <a:rPr lang="sr-Cyrl-CS" b="1" dirty="0" smtClean="0">
                <a:latin typeface="Calibri" pitchFamily="34" charset="0"/>
              </a:rPr>
              <a:t> /</a:t>
            </a:r>
            <a:r>
              <a:rPr lang="x-none" b="1" dirty="0" smtClean="0">
                <a:latin typeface="Calibri" pitchFamily="34" charset="0"/>
              </a:rPr>
              <a:t> </a:t>
            </a:r>
            <a:r>
              <a:rPr lang="en-US" b="1" dirty="0" smtClean="0">
                <a:latin typeface="Calibri" pitchFamily="34" charset="0"/>
              </a:rPr>
              <a:t>IFMA</a:t>
            </a:r>
            <a:r>
              <a:rPr lang="sr-Cyrl-CS" b="1" dirty="0" smtClean="0">
                <a:latin typeface="Calibri" pitchFamily="34" charset="0"/>
              </a:rPr>
              <a:t> </a:t>
            </a:r>
            <a:r>
              <a:rPr lang="x-none" b="1" dirty="0" smtClean="0">
                <a:latin typeface="Calibri" pitchFamily="34" charset="0"/>
              </a:rPr>
              <a:t>(</a:t>
            </a:r>
            <a:r>
              <a:rPr lang="sr-Cyrl-CS" b="1" dirty="0" smtClean="0">
                <a:latin typeface="Calibri" pitchFamily="34" charset="0"/>
              </a:rPr>
              <a:t>флуороимунолошки</a:t>
            </a:r>
            <a:r>
              <a:rPr lang="x-none" b="1" dirty="0" smtClean="0">
                <a:latin typeface="Calibri" pitchFamily="34" charset="0"/>
              </a:rPr>
              <a:t> </a:t>
            </a:r>
            <a:r>
              <a:rPr lang="sr-Cyrl-CS" b="1" dirty="0" smtClean="0">
                <a:latin typeface="Calibri" pitchFamily="34" charset="0"/>
              </a:rPr>
              <a:t>метод</a:t>
            </a:r>
            <a:r>
              <a:rPr lang="x-none" b="1" dirty="0" smtClean="0">
                <a:latin typeface="Calibri" pitchFamily="34" charset="0"/>
              </a:rPr>
              <a:t>)</a:t>
            </a:r>
            <a:r>
              <a:rPr lang="sr-Cyrl-CS" b="1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хелати лант</a:t>
            </a:r>
            <a:r>
              <a:rPr lang="en-US" dirty="0" smtClean="0">
                <a:latin typeface="Calibri" pitchFamily="34" charset="0"/>
              </a:rPr>
              <a:t>a</a:t>
            </a:r>
            <a:r>
              <a:rPr lang="sr-Cyrl-CS" dirty="0" smtClean="0">
                <a:latin typeface="Calibri" pitchFamily="34" charset="0"/>
              </a:rPr>
              <a:t>нид</a:t>
            </a:r>
            <a:r>
              <a:rPr lang="en-US" dirty="0" smtClean="0">
                <a:latin typeface="Calibri" pitchFamily="34" charset="0"/>
              </a:rPr>
              <a:t>a (</a:t>
            </a:r>
            <a:r>
              <a:rPr lang="en-US" dirty="0" err="1" smtClean="0">
                <a:latin typeface="Calibri" pitchFamily="34" charset="0"/>
              </a:rPr>
              <a:t>Eu</a:t>
            </a:r>
            <a:r>
              <a:rPr lang="en-US" dirty="0" smtClean="0">
                <a:latin typeface="Calibri" pitchFamily="34" charset="0"/>
              </a:rPr>
              <a:t>, </a:t>
            </a:r>
            <a:r>
              <a:rPr lang="sr-Cyrl-CS" dirty="0" smtClean="0">
                <a:latin typeface="Calibri" pitchFamily="34" charset="0"/>
              </a:rPr>
              <a:t>Т</a:t>
            </a:r>
            <a:r>
              <a:rPr lang="en-US" dirty="0" smtClean="0">
                <a:latin typeface="Calibri" pitchFamily="34" charset="0"/>
              </a:rPr>
              <a:t>b, </a:t>
            </a:r>
            <a:r>
              <a:rPr lang="en-US" dirty="0" err="1" smtClean="0">
                <a:latin typeface="Calibri" pitchFamily="34" charset="0"/>
              </a:rPr>
              <a:t>Sm</a:t>
            </a:r>
            <a:r>
              <a:rPr lang="en-US" dirty="0" smtClean="0">
                <a:latin typeface="Calibri" pitchFamily="34" charset="0"/>
              </a:rPr>
              <a:t>, </a:t>
            </a:r>
            <a:r>
              <a:rPr lang="en-US" dirty="0" err="1" smtClean="0">
                <a:latin typeface="Calibri" pitchFamily="34" charset="0"/>
              </a:rPr>
              <a:t>D</a:t>
            </a:r>
            <a:r>
              <a:rPr lang="en-US" b="1" dirty="0" err="1" smtClean="0">
                <a:latin typeface="Calibri" pitchFamily="34" charset="0"/>
              </a:rPr>
              <a:t>y</a:t>
            </a:r>
            <a:r>
              <a:rPr lang="en-US" b="1" dirty="0" smtClean="0">
                <a:latin typeface="Calibri" pitchFamily="34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sr-Latn-CS" b="1" dirty="0" smtClean="0">
                <a:latin typeface="Calibri" pitchFamily="34" charset="0"/>
              </a:rPr>
              <a:t>LIA</a:t>
            </a:r>
            <a:r>
              <a:rPr lang="x-none" b="1" dirty="0" smtClean="0">
                <a:latin typeface="Calibri" pitchFamily="34" charset="0"/>
              </a:rPr>
              <a:t> </a:t>
            </a:r>
            <a:r>
              <a:rPr lang="x-none" b="1" dirty="0">
                <a:latin typeface="Calibri" pitchFamily="34" charset="0"/>
              </a:rPr>
              <a:t>- </a:t>
            </a:r>
            <a:r>
              <a:rPr lang="sr-Cyrl-CS" b="1" dirty="0" smtClean="0">
                <a:latin typeface="Calibri" pitchFamily="34" charset="0"/>
              </a:rPr>
              <a:t>луминисцентно</a:t>
            </a:r>
            <a:r>
              <a:rPr lang="x-none" b="1" dirty="0" smtClean="0">
                <a:latin typeface="Calibri" pitchFamily="34" charset="0"/>
              </a:rPr>
              <a:t>-</a:t>
            </a:r>
            <a:r>
              <a:rPr lang="sr-Cyrl-CS" b="1" dirty="0" smtClean="0">
                <a:latin typeface="Calibri" pitchFamily="34" charset="0"/>
              </a:rPr>
              <a:t>имунолошке</a:t>
            </a:r>
            <a:r>
              <a:rPr lang="x-none" b="1" dirty="0" smtClean="0">
                <a:latin typeface="Calibri" pitchFamily="34" charset="0"/>
              </a:rPr>
              <a:t> </a:t>
            </a:r>
            <a:r>
              <a:rPr lang="sr-Cyrl-CS" b="1" dirty="0" smtClean="0">
                <a:latin typeface="Calibri" pitchFamily="34" charset="0"/>
              </a:rPr>
              <a:t>методе</a:t>
            </a:r>
            <a:r>
              <a:rPr lang="x-none" b="1" dirty="0" smtClean="0">
                <a:latin typeface="Calibri" pitchFamily="34" charset="0"/>
              </a:rPr>
              <a:t> </a:t>
            </a:r>
            <a:r>
              <a:rPr lang="sr-Cyrl-CS" b="1" dirty="0" smtClean="0">
                <a:latin typeface="Calibri" pitchFamily="34" charset="0"/>
              </a:rPr>
              <a:t>-</a:t>
            </a:r>
            <a:r>
              <a:rPr lang="sr-Cyrl-CS" dirty="0" smtClean="0">
                <a:latin typeface="Calibri" pitchFamily="34" charset="0"/>
              </a:rPr>
              <a:t>Користи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се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хемилуминисценција</a:t>
            </a:r>
            <a:r>
              <a:rPr lang="x-none" dirty="0" smtClean="0">
                <a:latin typeface="Calibri" pitchFamily="34" charset="0"/>
              </a:rPr>
              <a:t> –  </a:t>
            </a:r>
            <a:r>
              <a:rPr lang="sr-Cyrl-CS" dirty="0" smtClean="0">
                <a:latin typeface="Calibri" pitchFamily="34" charset="0"/>
              </a:rPr>
              <a:t>појава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да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се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током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хемијске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реакције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део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хемијске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енергије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на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собној</a:t>
            </a:r>
            <a:r>
              <a:rPr lang="x-none" dirty="0" smtClean="0">
                <a:latin typeface="Calibri" pitchFamily="34" charset="0"/>
              </a:rPr>
              <a:t>  </a:t>
            </a:r>
            <a:r>
              <a:rPr lang="sr-Cyrl-CS" dirty="0" smtClean="0">
                <a:latin typeface="Calibri" pitchFamily="34" charset="0"/>
              </a:rPr>
              <a:t>температури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претвара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у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светлост</a:t>
            </a:r>
            <a:r>
              <a:rPr lang="x-none" dirty="0" smtClean="0">
                <a:latin typeface="Calibri" pitchFamily="34" charset="0"/>
              </a:rPr>
              <a:t>. </a:t>
            </a:r>
            <a:r>
              <a:rPr lang="sr-Cyrl-CS" dirty="0" smtClean="0">
                <a:latin typeface="Calibri" pitchFamily="34" charset="0"/>
              </a:rPr>
              <a:t>Луминол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из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се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додаје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као</a:t>
            </a:r>
            <a:r>
              <a:rPr lang="x-none" dirty="0" smtClean="0">
                <a:latin typeface="Calibri" pitchFamily="34" charset="0"/>
              </a:rPr>
              <a:t>  </a:t>
            </a:r>
            <a:r>
              <a:rPr lang="sr-Cyrl-CS" dirty="0" smtClean="0">
                <a:latin typeface="Calibri" pitchFamily="34" charset="0"/>
              </a:rPr>
              <a:t>обележивач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реакције</a:t>
            </a:r>
            <a:r>
              <a:rPr lang="x-none" dirty="0" smtClean="0">
                <a:latin typeface="Calibri" pitchFamily="34" charset="0"/>
              </a:rPr>
              <a:t>. </a:t>
            </a:r>
            <a:r>
              <a:rPr lang="sr-Cyrl-CS" dirty="0" smtClean="0">
                <a:latin typeface="Calibri" pitchFamily="34" charset="0"/>
              </a:rPr>
              <a:t>Мерење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светлости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x-none" dirty="0">
                <a:latin typeface="Calibri" pitchFamily="34" charset="0"/>
              </a:rPr>
              <a:t>(</a:t>
            </a:r>
            <a:r>
              <a:rPr lang="x-none" dirty="0" smtClean="0">
                <a:latin typeface="Calibri" pitchFamily="34" charset="0"/>
              </a:rPr>
              <a:t>400-450</a:t>
            </a:r>
            <a:r>
              <a:rPr lang="sr-Latn-CS" dirty="0" smtClean="0">
                <a:latin typeface="Calibri" pitchFamily="34" charset="0"/>
              </a:rPr>
              <a:t>nm</a:t>
            </a:r>
            <a:r>
              <a:rPr lang="x-none" dirty="0" smtClean="0">
                <a:latin typeface="Calibri" pitchFamily="34" charset="0"/>
              </a:rPr>
              <a:t>) </a:t>
            </a:r>
            <a:r>
              <a:rPr lang="sr-Cyrl-CS" dirty="0" smtClean="0">
                <a:latin typeface="Calibri" pitchFamily="34" charset="0"/>
              </a:rPr>
              <a:t>се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врши</a:t>
            </a:r>
            <a:r>
              <a:rPr lang="x-none" dirty="0" smtClean="0">
                <a:latin typeface="Calibri" pitchFamily="34" charset="0"/>
              </a:rPr>
              <a:t>  </a:t>
            </a:r>
            <a:r>
              <a:rPr lang="sr-Cyrl-CS" dirty="0" smtClean="0">
                <a:latin typeface="Calibri" pitchFamily="34" charset="0"/>
              </a:rPr>
              <a:t>колориметријски</a:t>
            </a:r>
            <a:r>
              <a:rPr lang="x-none" dirty="0" smtClean="0">
                <a:latin typeface="Calibri" pitchFamily="34" charset="0"/>
              </a:rPr>
              <a:t>, (</a:t>
            </a:r>
            <a:r>
              <a:rPr lang="sr-Cyrl-CS" dirty="0" smtClean="0">
                <a:latin typeface="Calibri" pitchFamily="34" charset="0"/>
              </a:rPr>
              <a:t>спектро</a:t>
            </a:r>
            <a:r>
              <a:rPr lang="x-none" dirty="0" smtClean="0">
                <a:latin typeface="Calibri" pitchFamily="34" charset="0"/>
              </a:rPr>
              <a:t>)</a:t>
            </a:r>
            <a:r>
              <a:rPr lang="sr-Cyrl-CS" dirty="0" smtClean="0">
                <a:latin typeface="Calibri" pitchFamily="34" charset="0"/>
              </a:rPr>
              <a:t>фотометрима</a:t>
            </a:r>
            <a:r>
              <a:rPr lang="x-none" dirty="0" smtClean="0">
                <a:latin typeface="Calibri" pitchFamily="34" charset="0"/>
              </a:rPr>
              <a:t>, </a:t>
            </a:r>
            <a:r>
              <a:rPr lang="sr-Cyrl-CS" dirty="0" smtClean="0">
                <a:latin typeface="Calibri" pitchFamily="34" charset="0"/>
              </a:rPr>
              <a:t>хемилуминометрима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са</a:t>
            </a:r>
            <a:r>
              <a:rPr lang="x-none" dirty="0" smtClean="0">
                <a:latin typeface="Calibri" pitchFamily="34" charset="0"/>
              </a:rPr>
              <a:t>  </a:t>
            </a:r>
            <a:r>
              <a:rPr lang="sr-Cyrl-CS" dirty="0" smtClean="0">
                <a:latin typeface="Calibri" pitchFamily="34" charset="0"/>
              </a:rPr>
              <a:t>микропроцесором</a:t>
            </a:r>
            <a:r>
              <a:rPr lang="x-none" dirty="0" smtClean="0">
                <a:latin typeface="Calibri" pitchFamily="34" charset="0"/>
              </a:rPr>
              <a:t>.</a:t>
            </a:r>
            <a:endParaRPr lang="x-none" dirty="0">
              <a:latin typeface="Calibri" pitchFamily="34" charset="0"/>
            </a:endParaRPr>
          </a:p>
          <a:p>
            <a:pPr>
              <a:lnSpc>
                <a:spcPct val="150000"/>
              </a:lnSpc>
            </a:pPr>
            <a:r>
              <a:rPr lang="sr-Cyrl-CS" dirty="0" smtClean="0">
                <a:latin typeface="Calibri" pitchFamily="34" charset="0"/>
              </a:rPr>
              <a:t>Алтернативни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методи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су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мање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осетљиви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од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Latn-CS" dirty="0" smtClean="0">
                <a:latin typeface="Calibri" pitchFamily="34" charset="0"/>
              </a:rPr>
              <a:t>RIA</a:t>
            </a:r>
            <a:r>
              <a:rPr lang="x-none" dirty="0" smtClean="0">
                <a:latin typeface="Calibri" pitchFamily="34" charset="0"/>
              </a:rPr>
              <a:t>, </a:t>
            </a:r>
            <a:r>
              <a:rPr lang="sr-Cyrl-CS" dirty="0" smtClean="0">
                <a:latin typeface="Calibri" pitchFamily="34" charset="0"/>
              </a:rPr>
              <a:t>али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су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бржи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и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једноставнији</a:t>
            </a:r>
            <a:r>
              <a:rPr lang="x-none" dirty="0" smtClean="0">
                <a:latin typeface="Calibri" pitchFamily="34" charset="0"/>
              </a:rPr>
              <a:t>, </a:t>
            </a:r>
            <a:r>
              <a:rPr lang="sr-Cyrl-CS" dirty="0" smtClean="0">
                <a:latin typeface="Calibri" pitchFamily="34" charset="0"/>
              </a:rPr>
              <a:t>тачност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задовољава</a:t>
            </a:r>
            <a:r>
              <a:rPr lang="x-none" dirty="0" smtClean="0">
                <a:latin typeface="Calibri" pitchFamily="34" charset="0"/>
              </a:rPr>
              <a:t>, </a:t>
            </a:r>
            <a:r>
              <a:rPr lang="sr-Cyrl-CS" dirty="0" smtClean="0">
                <a:latin typeface="Calibri" pitchFamily="34" charset="0"/>
              </a:rPr>
              <a:t>па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се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све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чешће</a:t>
            </a:r>
            <a:r>
              <a:rPr lang="x-none" dirty="0" smtClean="0">
                <a:latin typeface="Calibri" pitchFamily="34" charset="0"/>
              </a:rPr>
              <a:t> </a:t>
            </a:r>
            <a:r>
              <a:rPr lang="sr-Cyrl-CS" dirty="0" smtClean="0">
                <a:latin typeface="Calibri" pitchFamily="34" charset="0"/>
              </a:rPr>
              <a:t>примењују</a:t>
            </a:r>
            <a:r>
              <a:rPr lang="x-none" dirty="0" smtClean="0">
                <a:latin typeface="Calibri" pitchFamily="34" charset="0"/>
              </a:rPr>
              <a:t>. </a:t>
            </a:r>
            <a:endParaRPr lang="x-none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5311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0050" y="540775"/>
            <a:ext cx="5989948" cy="5968180"/>
          </a:xfrm>
        </p:spPr>
        <p:txBody>
          <a:bodyPr>
            <a:normAutofit lnSpcReduction="10000"/>
          </a:bodyPr>
          <a:lstStyle/>
          <a:p>
            <a:pPr>
              <a:lnSpc>
                <a:spcPct val="170000"/>
              </a:lnSpc>
            </a:pPr>
            <a:r>
              <a:rPr lang="x-none" dirty="0">
                <a:latin typeface="Calibri" pitchFamily="34" charset="0"/>
              </a:rPr>
              <a:t>синтетише тироксин (Т4) и тријодотиронин (Т3), </a:t>
            </a:r>
          </a:p>
          <a:p>
            <a:pPr>
              <a:lnSpc>
                <a:spcPct val="170000"/>
              </a:lnSpc>
            </a:pPr>
            <a:r>
              <a:rPr lang="x-none" dirty="0" smtClean="0">
                <a:latin typeface="Calibri" pitchFamily="34" charset="0"/>
              </a:rPr>
              <a:t>парафоликулске </a:t>
            </a:r>
            <a:r>
              <a:rPr lang="x-none" dirty="0">
                <a:latin typeface="Calibri" pitchFamily="34" charset="0"/>
              </a:rPr>
              <a:t>ћелије луче калцитонин. </a:t>
            </a:r>
          </a:p>
          <a:p>
            <a:pPr>
              <a:lnSpc>
                <a:spcPct val="170000"/>
              </a:lnSpc>
            </a:pPr>
            <a:r>
              <a:rPr lang="x-none" dirty="0" smtClean="0">
                <a:latin typeface="Calibri" pitchFamily="34" charset="0"/>
              </a:rPr>
              <a:t>Активност </a:t>
            </a:r>
            <a:r>
              <a:rPr lang="x-none" dirty="0">
                <a:latin typeface="Calibri" pitchFamily="34" charset="0"/>
              </a:rPr>
              <a:t>фоликулских ћелија регулише тиреостимулишући хормон (ТСХ) механизмом негативне повратне спреге. Синтеза и лучење ТСХ у бета ћелијама предњег режња хипофизе под утицајем је хипоталамусног чиниоца </a:t>
            </a:r>
            <a:r>
              <a:rPr lang="x-none" dirty="0" smtClean="0">
                <a:latin typeface="Calibri" pitchFamily="34" charset="0"/>
              </a:rPr>
              <a:t>(Тиреотропин-ослобађајући </a:t>
            </a:r>
            <a:r>
              <a:rPr lang="x-none" dirty="0">
                <a:latin typeface="Calibri" pitchFamily="34" charset="0"/>
              </a:rPr>
              <a:t>хормон, ТРХ). </a:t>
            </a:r>
          </a:p>
          <a:p>
            <a:pPr>
              <a:lnSpc>
                <a:spcPct val="170000"/>
              </a:lnSpc>
            </a:pPr>
            <a:r>
              <a:rPr lang="x-none" dirty="0" smtClean="0">
                <a:latin typeface="Calibri" pitchFamily="34" charset="0"/>
              </a:rPr>
              <a:t>Око </a:t>
            </a:r>
            <a:r>
              <a:rPr lang="x-none" dirty="0">
                <a:latin typeface="Calibri" pitchFamily="34" charset="0"/>
              </a:rPr>
              <a:t>60-85% расположивог Т3 настаје конверзијом на периферији деловањем селено-ензима 5-дејодиназе</a:t>
            </a:r>
          </a:p>
          <a:p>
            <a:pPr marL="0" indent="0">
              <a:buNone/>
            </a:pPr>
            <a:endParaRPr lang="x-none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9998" y="895895"/>
            <a:ext cx="4401693" cy="240203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5579" y="3908687"/>
            <a:ext cx="5499966" cy="2085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54413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x-none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4733" t="8201" r="24286" b="20893"/>
          <a:stretch/>
        </p:blipFill>
        <p:spPr>
          <a:xfrm>
            <a:off x="3155181" y="954593"/>
            <a:ext cx="5325627" cy="348324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t="-1" r="10846" b="4004"/>
          <a:stretch/>
        </p:blipFill>
        <p:spPr>
          <a:xfrm>
            <a:off x="2978150" y="4659273"/>
            <a:ext cx="2729313" cy="191234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85460" y="4588034"/>
            <a:ext cx="3164060" cy="205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23498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Typical standard curve for the T3 I-125 RIA ki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6725" y="1373189"/>
            <a:ext cx="3816350" cy="284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2551906" y="4088468"/>
            <a:ext cx="22653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x-none" b="1" dirty="0">
                <a:solidFill>
                  <a:srgbClr val="002060"/>
                </a:solidFill>
              </a:rPr>
              <a:t>концентрација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64516" name="Text Box 4"/>
          <p:cNvSpPr txBox="1">
            <a:spLocks noChangeArrowheads="1"/>
          </p:cNvSpPr>
          <p:nvPr/>
        </p:nvSpPr>
        <p:spPr bwMode="auto">
          <a:xfrm>
            <a:off x="2279651" y="1176338"/>
            <a:ext cx="11350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sr-Latn-CS" altLang="x-none">
                <a:solidFill>
                  <a:srgbClr val="FFFFFF"/>
                </a:solidFill>
              </a:rPr>
              <a:t>A</a:t>
            </a:r>
            <a:endParaRPr lang="en-US" altLang="x-none">
              <a:solidFill>
                <a:srgbClr val="FFFFFF"/>
              </a:solidFill>
            </a:endParaRPr>
          </a:p>
        </p:txBody>
      </p:sp>
      <p:sp>
        <p:nvSpPr>
          <p:cNvPr id="64517" name="Rectangle 5"/>
          <p:cNvSpPr>
            <a:spLocks noChangeArrowheads="1"/>
          </p:cNvSpPr>
          <p:nvPr/>
        </p:nvSpPr>
        <p:spPr bwMode="auto">
          <a:xfrm>
            <a:off x="2332039" y="2051051"/>
            <a:ext cx="153987" cy="669925"/>
          </a:xfrm>
          <a:prstGeom prst="rect">
            <a:avLst/>
          </a:prstGeom>
          <a:solidFill>
            <a:schemeClr val="bg1">
              <a:alpha val="1803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x-none" altLang="x-none">
              <a:solidFill>
                <a:srgbClr val="FFFFFF"/>
              </a:solidFill>
            </a:endParaRPr>
          </a:p>
        </p:txBody>
      </p:sp>
      <p:pic>
        <p:nvPicPr>
          <p:cNvPr id="64518" name="Picture 6" descr="Typical standard curve for the Luteinizing Hormone (hLH) I-125 IRMA ki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1939" y="1311276"/>
            <a:ext cx="2808287" cy="268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7148915" y="4017730"/>
            <a:ext cx="22653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x-none" b="1" dirty="0">
                <a:solidFill>
                  <a:srgbClr val="002060"/>
                </a:solidFill>
              </a:rPr>
              <a:t>концентрација</a:t>
            </a:r>
            <a:endParaRPr lang="en-US" b="1" dirty="0">
              <a:solidFill>
                <a:srgbClr val="002060"/>
              </a:solidFill>
            </a:endParaRPr>
          </a:p>
        </p:txBody>
      </p:sp>
      <p:grpSp>
        <p:nvGrpSpPr>
          <p:cNvPr id="2" name="Group 196"/>
          <p:cNvGrpSpPr>
            <a:grpSpLocks/>
          </p:cNvGrpSpPr>
          <p:nvPr/>
        </p:nvGrpSpPr>
        <p:grpSpPr bwMode="auto">
          <a:xfrm>
            <a:off x="6961188" y="4476746"/>
            <a:ext cx="2468562" cy="555663"/>
            <a:chOff x="6218238" y="4654649"/>
            <a:chExt cx="2468562" cy="530126"/>
          </a:xfrm>
        </p:grpSpPr>
        <p:sp>
          <p:nvSpPr>
            <p:cNvPr id="192" name="AutoShape 65"/>
            <p:cNvSpPr>
              <a:spLocks noChangeArrowheads="1"/>
            </p:cNvSpPr>
            <p:nvPr/>
          </p:nvSpPr>
          <p:spPr bwMode="auto">
            <a:xfrm>
              <a:off x="7207250" y="4654649"/>
              <a:ext cx="231775" cy="150812"/>
            </a:xfrm>
            <a:prstGeom prst="star5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93" name="AutoShape 65"/>
            <p:cNvSpPr>
              <a:spLocks noChangeArrowheads="1"/>
            </p:cNvSpPr>
            <p:nvPr/>
          </p:nvSpPr>
          <p:spPr bwMode="auto">
            <a:xfrm>
              <a:off x="8340725" y="4743450"/>
              <a:ext cx="231775" cy="150813"/>
            </a:xfrm>
            <a:prstGeom prst="star5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94" name="Rectangle 42"/>
            <p:cNvSpPr>
              <a:spLocks noChangeArrowheads="1"/>
            </p:cNvSpPr>
            <p:nvPr/>
          </p:nvSpPr>
          <p:spPr bwMode="auto">
            <a:xfrm>
              <a:off x="6218238" y="4660900"/>
              <a:ext cx="2468562" cy="523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sr-Latn-CS" sz="2800" b="1" dirty="0">
                  <a:solidFill>
                    <a:srgbClr val="002060"/>
                  </a:solidFill>
                </a:rPr>
                <a:t>A</a:t>
              </a:r>
              <a:r>
                <a:rPr lang="sr-Latn-CS" sz="2800" b="1" baseline="-25000" dirty="0">
                  <a:solidFill>
                    <a:srgbClr val="002060"/>
                  </a:solidFill>
                </a:rPr>
                <a:t>g</a:t>
              </a:r>
              <a:r>
                <a:rPr lang="sr-Latn-CS" sz="2800" b="1" dirty="0">
                  <a:solidFill>
                    <a:srgbClr val="002060"/>
                  </a:solidFill>
                </a:rPr>
                <a:t>+A</a:t>
              </a:r>
              <a:r>
                <a:rPr lang="sr-Latn-CS" sz="2800" b="1" baseline="-25000" dirty="0">
                  <a:solidFill>
                    <a:srgbClr val="002060"/>
                  </a:solidFill>
                </a:rPr>
                <a:t>b</a:t>
              </a:r>
              <a:r>
                <a:rPr lang="sr-Latn-CS" sz="2800" b="1" dirty="0">
                  <a:solidFill>
                    <a:srgbClr val="002060"/>
                  </a:solidFill>
                  <a:cs typeface="Arial" charset="0"/>
                </a:rPr>
                <a:t>↔A</a:t>
              </a:r>
              <a:r>
                <a:rPr lang="sr-Latn-CS" sz="2800" b="1" baseline="-25000" dirty="0">
                  <a:solidFill>
                    <a:srgbClr val="002060"/>
                  </a:solidFill>
                  <a:cs typeface="Arial" charset="0"/>
                </a:rPr>
                <a:t>g</a:t>
              </a:r>
              <a:r>
                <a:rPr lang="sr-Latn-CS" sz="2800" b="1" dirty="0">
                  <a:solidFill>
                    <a:srgbClr val="002060"/>
                  </a:solidFill>
                  <a:cs typeface="Arial" charset="0"/>
                </a:rPr>
                <a:t>A</a:t>
              </a:r>
              <a:r>
                <a:rPr lang="sr-Latn-CS" sz="2800" b="1" baseline="-25000" dirty="0">
                  <a:solidFill>
                    <a:srgbClr val="002060"/>
                  </a:solidFill>
                  <a:cs typeface="Arial" charset="0"/>
                </a:rPr>
                <a:t>b</a:t>
              </a:r>
            </a:p>
          </p:txBody>
        </p:sp>
      </p:grpSp>
      <p:grpSp>
        <p:nvGrpSpPr>
          <p:cNvPr id="3" name="Group 195"/>
          <p:cNvGrpSpPr>
            <a:grpSpLocks/>
          </p:cNvGrpSpPr>
          <p:nvPr/>
        </p:nvGrpSpPr>
        <p:grpSpPr bwMode="auto">
          <a:xfrm>
            <a:off x="1590675" y="4635501"/>
            <a:ext cx="4059125" cy="523220"/>
            <a:chOff x="628650" y="3549650"/>
            <a:chExt cx="4059125" cy="523220"/>
          </a:xfrm>
        </p:grpSpPr>
        <p:sp>
          <p:nvSpPr>
            <p:cNvPr id="190" name="AutoShape 65"/>
            <p:cNvSpPr>
              <a:spLocks noChangeArrowheads="1"/>
            </p:cNvSpPr>
            <p:nvPr/>
          </p:nvSpPr>
          <p:spPr bwMode="auto">
            <a:xfrm>
              <a:off x="844550" y="3695700"/>
              <a:ext cx="231775" cy="149225"/>
            </a:xfrm>
            <a:prstGeom prst="star5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91" name="AutoShape 65"/>
            <p:cNvSpPr>
              <a:spLocks noChangeArrowheads="1"/>
            </p:cNvSpPr>
            <p:nvPr/>
          </p:nvSpPr>
          <p:spPr bwMode="auto">
            <a:xfrm>
              <a:off x="2854325" y="3667125"/>
              <a:ext cx="231775" cy="149225"/>
            </a:xfrm>
            <a:prstGeom prst="star5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95" name="Rectangle 43"/>
            <p:cNvSpPr>
              <a:spLocks noChangeArrowheads="1"/>
            </p:cNvSpPr>
            <p:nvPr/>
          </p:nvSpPr>
          <p:spPr bwMode="auto">
            <a:xfrm>
              <a:off x="628650" y="3549650"/>
              <a:ext cx="4059125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sr-Latn-CS" sz="2800" b="1" dirty="0">
                  <a:solidFill>
                    <a:srgbClr val="002060"/>
                  </a:solidFill>
                </a:rPr>
                <a:t>A</a:t>
              </a:r>
              <a:r>
                <a:rPr lang="sr-Latn-CS" sz="2800" b="1" baseline="-25000" dirty="0">
                  <a:solidFill>
                    <a:srgbClr val="002060"/>
                  </a:solidFill>
                </a:rPr>
                <a:t>g</a:t>
              </a:r>
              <a:r>
                <a:rPr lang="sr-Latn-CS" sz="2800" b="1" dirty="0">
                  <a:solidFill>
                    <a:srgbClr val="002060"/>
                  </a:solidFill>
                </a:rPr>
                <a:t>+A</a:t>
              </a:r>
              <a:r>
                <a:rPr lang="sr-Latn-CS" sz="2800" b="1" baseline="-25000" dirty="0">
                  <a:solidFill>
                    <a:srgbClr val="002060"/>
                  </a:solidFill>
                </a:rPr>
                <a:t>b</a:t>
              </a:r>
              <a:r>
                <a:rPr lang="sr-Latn-CS" sz="2800" b="1" dirty="0">
                  <a:solidFill>
                    <a:srgbClr val="002060"/>
                  </a:solidFill>
                </a:rPr>
                <a:t>+A</a:t>
              </a:r>
              <a:r>
                <a:rPr lang="sr-Latn-CS" sz="2800" b="1" baseline="-25000" dirty="0">
                  <a:solidFill>
                    <a:srgbClr val="002060"/>
                  </a:solidFill>
                </a:rPr>
                <a:t>g</a:t>
              </a:r>
              <a:r>
                <a:rPr lang="sr-Latn-CS" sz="2800" b="1" dirty="0">
                  <a:solidFill>
                    <a:srgbClr val="002060"/>
                  </a:solidFill>
                  <a:cs typeface="Arial" charset="0"/>
                </a:rPr>
                <a:t>↔A</a:t>
              </a:r>
              <a:r>
                <a:rPr lang="sr-Latn-CS" sz="2800" b="1" baseline="-25000" dirty="0">
                  <a:solidFill>
                    <a:srgbClr val="002060"/>
                  </a:solidFill>
                  <a:cs typeface="Arial" charset="0"/>
                </a:rPr>
                <a:t>g</a:t>
              </a:r>
              <a:r>
                <a:rPr lang="sr-Latn-CS" sz="2800" b="1" dirty="0">
                  <a:solidFill>
                    <a:srgbClr val="002060"/>
                  </a:solidFill>
                  <a:cs typeface="Arial" charset="0"/>
                </a:rPr>
                <a:t>A</a:t>
              </a:r>
              <a:r>
                <a:rPr lang="sr-Latn-CS" sz="2800" b="1" baseline="-25000" dirty="0">
                  <a:solidFill>
                    <a:srgbClr val="002060"/>
                  </a:solidFill>
                  <a:cs typeface="Arial" charset="0"/>
                </a:rPr>
                <a:t>b</a:t>
              </a:r>
              <a:r>
                <a:rPr lang="sr-Latn-CS" sz="2800" b="1" dirty="0">
                  <a:solidFill>
                    <a:srgbClr val="002060"/>
                  </a:solidFill>
                  <a:cs typeface="Arial" charset="0"/>
                </a:rPr>
                <a:t>+A</a:t>
              </a:r>
              <a:r>
                <a:rPr lang="sr-Latn-CS" sz="2800" b="1" baseline="-25000" dirty="0">
                  <a:solidFill>
                    <a:srgbClr val="002060"/>
                  </a:solidFill>
                  <a:cs typeface="Arial" charset="0"/>
                </a:rPr>
                <a:t>g</a:t>
              </a:r>
              <a:r>
                <a:rPr lang="sr-Latn-CS" sz="2800" b="1" dirty="0">
                  <a:solidFill>
                    <a:srgbClr val="002060"/>
                  </a:solidFill>
                  <a:cs typeface="Arial" charset="0"/>
                </a:rPr>
                <a:t>A</a:t>
              </a:r>
              <a:r>
                <a:rPr lang="sr-Latn-CS" sz="2800" b="1" baseline="-25000" dirty="0">
                  <a:solidFill>
                    <a:srgbClr val="002060"/>
                  </a:solidFill>
                  <a:cs typeface="Arial" charset="0"/>
                </a:rPr>
                <a:t>b</a:t>
              </a:r>
            </a:p>
          </p:txBody>
        </p:sp>
      </p:grpSp>
      <p:sp>
        <p:nvSpPr>
          <p:cNvPr id="198" name="Rectangle 197"/>
          <p:cNvSpPr/>
          <p:nvPr/>
        </p:nvSpPr>
        <p:spPr>
          <a:xfrm>
            <a:off x="4562475" y="5559426"/>
            <a:ext cx="2560638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sr-Latn-CS" sz="2800" b="1" dirty="0">
                <a:solidFill>
                  <a:srgbClr val="002060"/>
                </a:solidFill>
              </a:rPr>
              <a:t>A</a:t>
            </a:r>
            <a:r>
              <a:rPr lang="sr-Latn-CS" sz="2800" b="1" baseline="-25000" dirty="0">
                <a:solidFill>
                  <a:srgbClr val="002060"/>
                </a:solidFill>
              </a:rPr>
              <a:t>g</a:t>
            </a:r>
            <a:r>
              <a:rPr lang="sr-Latn-CS" sz="2800" b="1" dirty="0">
                <a:solidFill>
                  <a:srgbClr val="002060"/>
                </a:solidFill>
              </a:rPr>
              <a:t>= </a:t>
            </a:r>
            <a:r>
              <a:rPr lang="x-none" sz="2800" b="1" dirty="0">
                <a:solidFill>
                  <a:srgbClr val="002060"/>
                </a:solidFill>
              </a:rPr>
              <a:t>станд</a:t>
            </a:r>
            <a:r>
              <a:rPr lang="sr-Latn-CS" sz="2800" b="1" dirty="0">
                <a:solidFill>
                  <a:srgbClr val="002060"/>
                </a:solidFill>
              </a:rPr>
              <a:t>a</a:t>
            </a:r>
            <a:r>
              <a:rPr lang="x-none" sz="2800" b="1" dirty="0">
                <a:solidFill>
                  <a:srgbClr val="002060"/>
                </a:solidFill>
              </a:rPr>
              <a:t>р</a:t>
            </a:r>
            <a:r>
              <a:rPr lang="sr-Latn-CS" sz="2800" b="1" dirty="0">
                <a:solidFill>
                  <a:srgbClr val="002060"/>
                </a:solidFill>
              </a:rPr>
              <a:t>d</a:t>
            </a:r>
            <a:endParaRPr 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229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6464" y="2353940"/>
            <a:ext cx="8898116" cy="4050792"/>
          </a:xfrm>
        </p:spPr>
        <p:txBody>
          <a:bodyPr/>
          <a:lstStyle/>
          <a:p>
            <a:r>
              <a:rPr lang="ru-RU" sz="2400" dirty="0">
                <a:latin typeface="Calibri" pitchFamily="34" charset="0"/>
              </a:rPr>
              <a:t>Гама </a:t>
            </a:r>
            <a:r>
              <a:rPr lang="ru-RU" sz="2400" dirty="0" err="1" smtClean="0">
                <a:latin typeface="Calibri" pitchFamily="34" charset="0"/>
              </a:rPr>
              <a:t>бројач</a:t>
            </a:r>
            <a:r>
              <a:rPr lang="x-none" sz="2400" dirty="0" smtClean="0">
                <a:latin typeface="Calibri" pitchFamily="34" charset="0"/>
              </a:rPr>
              <a:t>-</a:t>
            </a:r>
            <a:r>
              <a:rPr lang="ru-RU" sz="2400" dirty="0" smtClean="0">
                <a:latin typeface="Calibri" pitchFamily="34" charset="0"/>
              </a:rPr>
              <a:t>инструмент </a:t>
            </a:r>
            <a:r>
              <a:rPr lang="ru-RU" sz="2400" dirty="0" err="1">
                <a:latin typeface="Calibri" pitchFamily="34" charset="0"/>
              </a:rPr>
              <a:t>који</a:t>
            </a:r>
            <a:r>
              <a:rPr lang="ru-RU" sz="2400" dirty="0">
                <a:latin typeface="Calibri" pitchFamily="34" charset="0"/>
              </a:rPr>
              <a:t> мери </a:t>
            </a:r>
            <a:r>
              <a:rPr lang="ru-RU" sz="2400" dirty="0" err="1" smtClean="0">
                <a:latin typeface="Calibri" pitchFamily="34" charset="0"/>
              </a:rPr>
              <a:t>радиоактивност</a:t>
            </a:r>
            <a:r>
              <a:rPr lang="x-none" sz="2400" dirty="0" smtClean="0">
                <a:latin typeface="Calibri" pitchFamily="34" charset="0"/>
              </a:rPr>
              <a:t> </a:t>
            </a:r>
            <a:r>
              <a:rPr lang="ru-RU" sz="2400" dirty="0">
                <a:latin typeface="Calibri" pitchFamily="34" charset="0"/>
              </a:rPr>
              <a:t>у </a:t>
            </a:r>
            <a:r>
              <a:rPr lang="ru-RU" sz="2400" dirty="0" err="1" smtClean="0">
                <a:latin typeface="Calibri" pitchFamily="34" charset="0"/>
              </a:rPr>
              <a:t>узорцима</a:t>
            </a:r>
            <a:r>
              <a:rPr lang="x-none" sz="2400" dirty="0" smtClean="0">
                <a:latin typeface="Calibri" pitchFamily="34" charset="0"/>
              </a:rPr>
              <a:t>, </a:t>
            </a:r>
            <a:r>
              <a:rPr lang="ru-RU" sz="2400" dirty="0" err="1" smtClean="0">
                <a:latin typeface="Calibri" pitchFamily="34" charset="0"/>
              </a:rPr>
              <a:t>овај</a:t>
            </a:r>
            <a:r>
              <a:rPr lang="ru-RU" sz="2400" dirty="0" smtClean="0">
                <a:latin typeface="Calibri" pitchFamily="34" charset="0"/>
              </a:rPr>
              <a:t> </a:t>
            </a:r>
            <a:r>
              <a:rPr lang="ru-RU" sz="2400" dirty="0" err="1">
                <a:latin typeface="Calibri" pitchFamily="34" charset="0"/>
              </a:rPr>
              <a:t>уређај</a:t>
            </a:r>
            <a:r>
              <a:rPr lang="ru-RU" sz="2400" dirty="0">
                <a:latin typeface="Calibri" pitchFamily="34" charset="0"/>
              </a:rPr>
              <a:t> мери </a:t>
            </a:r>
            <a:r>
              <a:rPr lang="ru-RU" sz="2400" dirty="0" err="1">
                <a:latin typeface="Calibri" pitchFamily="34" charset="0"/>
              </a:rPr>
              <a:t>број</a:t>
            </a:r>
            <a:r>
              <a:rPr lang="ru-RU" sz="2400" dirty="0">
                <a:latin typeface="Calibri" pitchFamily="34" charset="0"/>
              </a:rPr>
              <a:t> гама </a:t>
            </a:r>
            <a:r>
              <a:rPr lang="ru-RU" sz="2400" dirty="0" smtClean="0">
                <a:latin typeface="Calibri" pitchFamily="34" charset="0"/>
              </a:rPr>
              <a:t>фотона</a:t>
            </a:r>
            <a:r>
              <a:rPr lang="x-none" sz="2400" dirty="0" smtClean="0">
                <a:latin typeface="Calibri" pitchFamily="34" charset="0"/>
              </a:rPr>
              <a:t> </a:t>
            </a:r>
            <a:r>
              <a:rPr lang="ru-RU" sz="2400" dirty="0" smtClean="0">
                <a:latin typeface="Calibri" pitchFamily="34" charset="0"/>
              </a:rPr>
              <a:t>који </a:t>
            </a:r>
            <a:r>
              <a:rPr lang="ru-RU" sz="2400" dirty="0">
                <a:latin typeface="Calibri" pitchFamily="34" charset="0"/>
              </a:rPr>
              <a:t>се емитују из </a:t>
            </a:r>
            <a:r>
              <a:rPr lang="ru-RU" sz="2400" dirty="0" smtClean="0">
                <a:latin typeface="Calibri" pitchFamily="34" charset="0"/>
              </a:rPr>
              <a:t>узорка</a:t>
            </a:r>
          </a:p>
          <a:p>
            <a:pPr>
              <a:buNone/>
            </a:pPr>
            <a:endParaRPr lang="sr-Cyrl-CS" sz="2400" dirty="0" smtClean="0">
              <a:latin typeface="Calibri" pitchFamily="34" charset="0"/>
            </a:endParaRPr>
          </a:p>
          <a:p>
            <a:pPr>
              <a:buNone/>
            </a:pPr>
            <a:endParaRPr lang="sr-Cyrl-CS" sz="2400" dirty="0" smtClean="0">
              <a:latin typeface="Calibri" pitchFamily="34" charset="0"/>
            </a:endParaRPr>
          </a:p>
          <a:p>
            <a:pPr>
              <a:buNone/>
            </a:pPr>
            <a:endParaRPr lang="x-none" sz="2400" dirty="0" smtClean="0">
              <a:latin typeface="Calibri" pitchFamily="34" charset="0"/>
            </a:endParaRPr>
          </a:p>
          <a:p>
            <a:r>
              <a:rPr lang="ru-RU" sz="2400" dirty="0">
                <a:latin typeface="Calibri" pitchFamily="34" charset="0"/>
              </a:rPr>
              <a:t>Бета </a:t>
            </a:r>
            <a:r>
              <a:rPr lang="ru-RU" sz="2400" dirty="0" err="1" smtClean="0">
                <a:latin typeface="Calibri" pitchFamily="34" charset="0"/>
              </a:rPr>
              <a:t>бројач</a:t>
            </a:r>
            <a:r>
              <a:rPr lang="x-none" sz="2400" dirty="0" smtClean="0">
                <a:latin typeface="Calibri" pitchFamily="34" charset="0"/>
              </a:rPr>
              <a:t>-</a:t>
            </a:r>
            <a:r>
              <a:rPr lang="ru-RU" sz="2400" dirty="0" err="1">
                <a:latin typeface="Calibri" pitchFamily="34" charset="0"/>
              </a:rPr>
              <a:t>овај</a:t>
            </a:r>
            <a:r>
              <a:rPr lang="ru-RU" sz="2400" dirty="0">
                <a:latin typeface="Calibri" pitchFamily="34" charset="0"/>
              </a:rPr>
              <a:t> </a:t>
            </a:r>
            <a:r>
              <a:rPr lang="ru-RU" sz="2400" dirty="0" err="1">
                <a:latin typeface="Calibri" pitchFamily="34" charset="0"/>
              </a:rPr>
              <a:t>уређај</a:t>
            </a:r>
            <a:r>
              <a:rPr lang="ru-RU" sz="2400" dirty="0">
                <a:latin typeface="Calibri" pitchFamily="34" charset="0"/>
              </a:rPr>
              <a:t> мери </a:t>
            </a:r>
            <a:r>
              <a:rPr lang="ru-RU" sz="2400" dirty="0" err="1">
                <a:latin typeface="Calibri" pitchFamily="34" charset="0"/>
              </a:rPr>
              <a:t>број</a:t>
            </a:r>
            <a:r>
              <a:rPr lang="ru-RU" sz="2400" dirty="0">
                <a:latin typeface="Calibri" pitchFamily="34" charset="0"/>
              </a:rPr>
              <a:t> бета </a:t>
            </a:r>
            <a:r>
              <a:rPr lang="ru-RU" sz="2400" dirty="0" err="1" smtClean="0">
                <a:latin typeface="Calibri" pitchFamily="34" charset="0"/>
              </a:rPr>
              <a:t>честица</a:t>
            </a:r>
            <a:r>
              <a:rPr lang="x-none" sz="2400" dirty="0" smtClean="0">
                <a:latin typeface="Calibri" pitchFamily="34" charset="0"/>
              </a:rPr>
              <a:t> </a:t>
            </a:r>
            <a:r>
              <a:rPr lang="ru-RU" sz="2400" dirty="0" err="1" smtClean="0">
                <a:latin typeface="Calibri" pitchFamily="34" charset="0"/>
              </a:rPr>
              <a:t>који</a:t>
            </a:r>
            <a:r>
              <a:rPr lang="ru-RU" sz="2400" dirty="0" smtClean="0">
                <a:latin typeface="Calibri" pitchFamily="34" charset="0"/>
              </a:rPr>
              <a:t> </a:t>
            </a:r>
            <a:r>
              <a:rPr lang="ru-RU" sz="2400" dirty="0">
                <a:latin typeface="Calibri" pitchFamily="34" charset="0"/>
              </a:rPr>
              <a:t>се </a:t>
            </a:r>
            <a:r>
              <a:rPr lang="ru-RU" sz="2400" dirty="0" err="1">
                <a:latin typeface="Calibri" pitchFamily="34" charset="0"/>
              </a:rPr>
              <a:t>емитују</a:t>
            </a:r>
            <a:r>
              <a:rPr lang="ru-RU" sz="2400" dirty="0">
                <a:latin typeface="Calibri" pitchFamily="34" charset="0"/>
              </a:rPr>
              <a:t> у </a:t>
            </a:r>
            <a:r>
              <a:rPr lang="ru-RU" sz="2400" dirty="0" err="1">
                <a:latin typeface="Calibri" pitchFamily="34" charset="0"/>
              </a:rPr>
              <a:t>узорку</a:t>
            </a:r>
            <a:endParaRPr lang="ru-RU" sz="2400" dirty="0">
              <a:latin typeface="Calibri" pitchFamily="34" charset="0"/>
            </a:endParaRPr>
          </a:p>
          <a:p>
            <a:endParaRPr lang="ru-RU" dirty="0"/>
          </a:p>
          <a:p>
            <a:endParaRPr lang="ru-RU" dirty="0"/>
          </a:p>
        </p:txBody>
      </p:sp>
      <p:graphicFrame>
        <p:nvGraphicFramePr>
          <p:cNvPr id="4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6414836"/>
              </p:ext>
            </p:extLst>
          </p:nvPr>
        </p:nvGraphicFramePr>
        <p:xfrm>
          <a:off x="9517063" y="2388611"/>
          <a:ext cx="2674937" cy="166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793" name="Photo Editor Photo" r:id="rId3" imgW="7628571" imgH="4753639" progId="">
                  <p:embed/>
                </p:oleObj>
              </mc:Choice>
              <mc:Fallback>
                <p:oleObj name="Photo Editor Photo" r:id="rId3" imgW="7628571" imgH="4753639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17063" y="2388611"/>
                        <a:ext cx="2674937" cy="1666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7" descr="Well Type Detecto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4907" y="379465"/>
            <a:ext cx="1745875" cy="174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15475" y="4547768"/>
            <a:ext cx="2390775" cy="19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68994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ChangeArrowheads="1"/>
          </p:cNvSpPr>
          <p:nvPr/>
        </p:nvSpPr>
        <p:spPr bwMode="auto">
          <a:xfrm>
            <a:off x="1072445" y="1249811"/>
            <a:ext cx="9584268" cy="2585323"/>
          </a:xfrm>
          <a:prstGeom prst="rect">
            <a:avLst/>
          </a:prstGeom>
          <a:noFill/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x-none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ТАЧНОСТ</a:t>
            </a:r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: </a:t>
            </a:r>
            <a:r>
              <a:rPr lang="x-none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колико</a:t>
            </a:r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је</a:t>
            </a:r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измерена</a:t>
            </a:r>
            <a:r>
              <a:rPr lang="sr-Latn-CS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концентрација</a:t>
            </a:r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блиска</a:t>
            </a:r>
            <a:r>
              <a:rPr lang="sr-Latn-CS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реалној</a:t>
            </a:r>
            <a:endParaRPr lang="sr-Latn-CS" b="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sr-Latn-CS" b="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x-none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СПЕЦИФИЧНОСТ</a:t>
            </a:r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: </a:t>
            </a:r>
            <a:r>
              <a:rPr lang="x-none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има</a:t>
            </a:r>
            <a:r>
              <a:rPr lang="sr-Latn-CS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ли</a:t>
            </a:r>
            <a:r>
              <a:rPr lang="sr-Latn-CS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интерференције</a:t>
            </a:r>
            <a:r>
              <a:rPr lang="sr-Latn-CS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са</a:t>
            </a:r>
            <a:r>
              <a:rPr lang="sr-Latn-CS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сличним</a:t>
            </a:r>
            <a:r>
              <a:rPr lang="sr-Latn-CS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супстанцама</a:t>
            </a:r>
            <a:r>
              <a:rPr lang="sr-Latn-CS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Latn-CS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b="1" dirty="0" err="1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cros</a:t>
            </a:r>
            <a:r>
              <a:rPr lang="x-none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sr-Latn-CS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x-none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reaction</a:t>
            </a:r>
            <a:r>
              <a:rPr lang="sr-Latn-CS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sr-Latn-CS" b="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b="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x-none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СЕНЗИТИВНОСТ</a:t>
            </a:r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x-none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колика</a:t>
            </a:r>
            <a:r>
              <a:rPr lang="sr-Latn-CS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је</a:t>
            </a:r>
            <a:r>
              <a:rPr lang="sr-Latn-CS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најмања</a:t>
            </a:r>
            <a:r>
              <a:rPr lang="sr-Latn-CS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детектабилна</a:t>
            </a:r>
            <a:r>
              <a:rPr lang="sr-Latn-CS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концентрација</a:t>
            </a:r>
            <a:endParaRPr lang="sr-Latn-CS" b="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sr-Latn-CS" b="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x-none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ПРЕЦИЗНОСТ</a:t>
            </a:r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: ≈ </a:t>
            </a:r>
            <a:r>
              <a:rPr lang="x-none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репродуцибилност</a:t>
            </a:r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; </a:t>
            </a:r>
            <a:r>
              <a:rPr lang="x-none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ниска</a:t>
            </a:r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inter-as</a:t>
            </a:r>
            <a:r>
              <a:rPr lang="x-none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са</a:t>
            </a:r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 </a:t>
            </a:r>
            <a:r>
              <a:rPr lang="x-none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 </a:t>
            </a:r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intra-</a:t>
            </a:r>
            <a:r>
              <a:rPr lang="x-none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а</a:t>
            </a:r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x-none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са</a:t>
            </a:r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 </a:t>
            </a:r>
            <a:r>
              <a:rPr lang="x-none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варијабилност</a:t>
            </a:r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(&lt; 10%)</a:t>
            </a:r>
            <a:endParaRPr lang="sr-Latn-CS" b="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sr-Latn-CS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656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7291" y="4265846"/>
            <a:ext cx="2674520" cy="2367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5426" y="4176715"/>
            <a:ext cx="2605838" cy="2456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5" name="Rectangle 3"/>
          <p:cNvSpPr>
            <a:spLocks noChangeArrowheads="1"/>
          </p:cNvSpPr>
          <p:nvPr/>
        </p:nvSpPr>
        <p:spPr bwMode="auto">
          <a:xfrm>
            <a:off x="1810919" y="295224"/>
            <a:ext cx="8439150" cy="5238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x-none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КОНТРОЛА</a:t>
            </a:r>
            <a:r>
              <a:rPr lang="sr-Latn-C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КВАЛИТЕТА</a:t>
            </a:r>
            <a:r>
              <a:rPr lang="sr-Latn-C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 (QC, Quality Control) </a:t>
            </a:r>
            <a:endParaRPr lang="en-US" sz="28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5709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1562630" y="915710"/>
            <a:ext cx="3932569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x-none" b="1" dirty="0">
                <a:solidFill>
                  <a:srgbClr val="000099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ТАЧНОСТ</a:t>
            </a:r>
            <a:r>
              <a:rPr lang="sr-Latn-CS" b="1" dirty="0">
                <a:solidFill>
                  <a:srgbClr val="000099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x-none" b="1" dirty="0">
                <a:solidFill>
                  <a:srgbClr val="000099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sr-Latn-CS" b="1" dirty="0">
                <a:solidFill>
                  <a:srgbClr val="000099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x-none" b="1" dirty="0">
                <a:solidFill>
                  <a:srgbClr val="000099">
                    <a:lumMod val="50000"/>
                  </a:srgbClr>
                </a:solidFill>
              </a:rPr>
              <a:t>ПРЕЦИЗНОСТ</a:t>
            </a:r>
            <a:endParaRPr lang="en-US" dirty="0">
              <a:solidFill>
                <a:srgbClr val="000099">
                  <a:lumMod val="50000"/>
                </a:srgbClr>
              </a:solidFill>
            </a:endParaRPr>
          </a:p>
        </p:txBody>
      </p:sp>
      <p:pic>
        <p:nvPicPr>
          <p:cNvPr id="67587" name="Picture 2" descr="File:High accuracy Low precision.sv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00" y="3733800"/>
            <a:ext cx="18288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588" name="Picture 4" descr="File:High precision Low accuracy.sv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2800" y="3771900"/>
            <a:ext cx="18288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365125" y="5656264"/>
            <a:ext cx="3208338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x-none" b="1">
                <a:solidFill>
                  <a:srgbClr val="000099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ТАЧАН</a:t>
            </a:r>
            <a:r>
              <a:rPr lang="sr-Latn-CS" b="1">
                <a:solidFill>
                  <a:srgbClr val="000099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x-none" b="1">
                <a:solidFill>
                  <a:srgbClr val="000099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али</a:t>
            </a:r>
            <a:r>
              <a:rPr lang="sr-Latn-CS" b="1">
                <a:solidFill>
                  <a:srgbClr val="000099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x-none" b="1">
                <a:solidFill>
                  <a:srgbClr val="000099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НЕПРЕЦИЗАН</a:t>
            </a:r>
            <a:r>
              <a:rPr lang="en-US" b="1">
                <a:solidFill>
                  <a:srgbClr val="000099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US">
              <a:solidFill>
                <a:srgbClr val="000099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308475" y="5684839"/>
            <a:ext cx="3208338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x-none" b="1">
                <a:solidFill>
                  <a:srgbClr val="000099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НЕТАЧАН</a:t>
            </a:r>
            <a:r>
              <a:rPr lang="sr-Latn-CS" b="1">
                <a:solidFill>
                  <a:srgbClr val="000099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x-none" b="1">
                <a:solidFill>
                  <a:srgbClr val="000099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али</a:t>
            </a:r>
            <a:r>
              <a:rPr lang="sr-Latn-CS" b="1">
                <a:solidFill>
                  <a:srgbClr val="000099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x-none" b="1">
                <a:solidFill>
                  <a:srgbClr val="000099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ПРЕЦИЗАН</a:t>
            </a:r>
            <a:r>
              <a:rPr lang="en-US" b="1">
                <a:solidFill>
                  <a:srgbClr val="000099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US">
              <a:solidFill>
                <a:srgbClr val="000099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7591" name="Picture 6" descr="File:Accuracy and precision.svg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" y="1398588"/>
            <a:ext cx="4667250" cy="2513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592" name="Rectangle 11">
            <a:hlinkClick r:id="rId8" tooltip="Specificity (tests)"/>
          </p:cNvPr>
          <p:cNvSpPr>
            <a:spLocks noChangeArrowheads="1"/>
          </p:cNvSpPr>
          <p:nvPr/>
        </p:nvSpPr>
        <p:spPr bwMode="auto">
          <a:xfrm>
            <a:off x="1524001" y="43934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x-none" altLang="x-none">
              <a:solidFill>
                <a:srgbClr val="FFFFFF"/>
              </a:solidFill>
            </a:endParaRPr>
          </a:p>
        </p:txBody>
      </p:sp>
      <p:pic>
        <p:nvPicPr>
          <p:cNvPr id="119810" name="Picture 2"/>
          <p:cNvPicPr>
            <a:picLocks noChangeAspect="1" noChangeArrowheads="1"/>
          </p:cNvPicPr>
          <p:nvPr/>
        </p:nvPicPr>
        <p:blipFill>
          <a:blip r:embed="rId9"/>
          <a:srcRect l="42188" t="29948" r="37500" b="34635"/>
          <a:stretch>
            <a:fillRect/>
          </a:stretch>
        </p:blipFill>
        <p:spPr bwMode="auto">
          <a:xfrm>
            <a:off x="8077200" y="959826"/>
            <a:ext cx="3257550" cy="4259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358741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971676" y="152400"/>
          <a:ext cx="8543925" cy="3354386"/>
        </p:xfrm>
        <a:graphic>
          <a:graphicData uri="http://schemas.openxmlformats.org/drawingml/2006/table">
            <a:tbl>
              <a:tblPr/>
              <a:tblGrid>
                <a:gridCol w="17087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0878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70878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70878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70878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813558">
                <a:tc rowSpan="2" gridSpan="2">
                  <a:txBody>
                    <a:bodyPr/>
                    <a:lstStyle/>
                    <a:p>
                      <a:pPr algn="ctr"/>
                      <a:endParaRPr lang="en-US" sz="16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81280" marR="81280" marT="40646" marB="4064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Condition (e.g., disease)</a:t>
                      </a:r>
                      <a:br>
                        <a:rPr lang="en-US" sz="160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</a:br>
                      <a:r>
                        <a:rPr lang="en-US" sz="160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As determined by </a:t>
                      </a:r>
                      <a:r>
                        <a:rPr lang="en-US" sz="1600" i="1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Gold</a:t>
                      </a:r>
                      <a:r>
                        <a:rPr lang="en-US" sz="160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standard</a:t>
                      </a:r>
                    </a:p>
                  </a:txBody>
                  <a:tcPr marL="81280" marR="81280" marT="40646" marB="4064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en-US" sz="1600"/>
                    </a:p>
                  </a:txBody>
                  <a:tcPr marL="81280" marR="81280" marT="40646" marB="4064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5423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solidFill>
                            <a:srgbClr val="44822E"/>
                          </a:solidFill>
                        </a:rPr>
                        <a:t>True</a:t>
                      </a:r>
                      <a:endParaRPr lang="en-US" sz="1600">
                        <a:solidFill>
                          <a:srgbClr val="44822E"/>
                        </a:solidFill>
                      </a:endParaRPr>
                    </a:p>
                  </a:txBody>
                  <a:tcPr marL="81280" marR="81280" marT="40646" marB="4064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solidFill>
                            <a:srgbClr val="FF0000"/>
                          </a:solidFill>
                        </a:rPr>
                        <a:t>False</a:t>
                      </a:r>
                      <a:endParaRPr lang="en-US" sz="1600">
                        <a:solidFill>
                          <a:srgbClr val="FF0000"/>
                        </a:solidFill>
                      </a:endParaRPr>
                    </a:p>
                  </a:txBody>
                  <a:tcPr marL="81280" marR="81280" marT="40646" marB="4064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32992">
                <a:tc rowSpan="2">
                  <a:txBody>
                    <a:bodyPr/>
                    <a:lstStyle/>
                    <a:p>
                      <a:pPr algn="ctr"/>
                      <a:r>
                        <a:rPr lang="en-US" sz="1600">
                          <a:solidFill>
                            <a:schemeClr val="bg1">
                              <a:lumMod val="60000"/>
                              <a:lumOff val="40000"/>
                            </a:schemeClr>
                          </a:solidFill>
                        </a:rPr>
                        <a:t>Test</a:t>
                      </a:r>
                      <a:br>
                        <a:rPr lang="en-US" sz="1600">
                          <a:solidFill>
                            <a:schemeClr val="bg1">
                              <a:lumMod val="60000"/>
                              <a:lumOff val="40000"/>
                            </a:schemeClr>
                          </a:solidFill>
                        </a:rPr>
                      </a:br>
                      <a:r>
                        <a:rPr lang="en-US" sz="1600">
                          <a:solidFill>
                            <a:schemeClr val="bg1">
                              <a:lumMod val="60000"/>
                              <a:lumOff val="40000"/>
                            </a:schemeClr>
                          </a:solidFill>
                        </a:rPr>
                        <a:t>outcome</a:t>
                      </a:r>
                    </a:p>
                  </a:txBody>
                  <a:tcPr marL="81280" marR="81280" marT="40646" marB="4064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solidFill>
                            <a:schemeClr val="bg1">
                              <a:lumMod val="60000"/>
                              <a:lumOff val="40000"/>
                            </a:schemeClr>
                          </a:solidFill>
                        </a:rPr>
                        <a:t>Positive</a:t>
                      </a:r>
                      <a:endParaRPr lang="en-US" sz="1600">
                        <a:solidFill>
                          <a:schemeClr val="bg1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81280" marR="81280" marT="40646" marB="4064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solidFill>
                            <a:srgbClr val="007700"/>
                          </a:solidFill>
                        </a:rPr>
                        <a:t>True positive</a:t>
                      </a:r>
                      <a:endParaRPr lang="en-US" sz="1600">
                        <a:solidFill>
                          <a:srgbClr val="007700"/>
                        </a:solidFill>
                      </a:endParaRPr>
                    </a:p>
                  </a:txBody>
                  <a:tcPr marL="81280" marR="81280" marT="40646" marB="4064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solidFill>
                            <a:srgbClr val="FF0000"/>
                          </a:solidFill>
                        </a:rPr>
                        <a:t>False </a:t>
                      </a:r>
                      <a:r>
                        <a:rPr lang="en-US" sz="1600" b="1" smtClean="0">
                          <a:solidFill>
                            <a:srgbClr val="FF0000"/>
                          </a:solidFill>
                        </a:rPr>
                        <a:t>positive</a:t>
                      </a:r>
                      <a:endParaRPr lang="sr-Latn-CS" sz="1600" b="1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US" sz="1600" smtClean="0">
                          <a:solidFill>
                            <a:srgbClr val="FF0000"/>
                          </a:solidFill>
                        </a:rPr>
                        <a:t>(Type I error)</a:t>
                      </a:r>
                      <a:endParaRPr lang="en-US" sz="1600">
                        <a:solidFill>
                          <a:srgbClr val="FF0000"/>
                        </a:solidFill>
                      </a:endParaRPr>
                    </a:p>
                  </a:txBody>
                  <a:tcPr marL="81280" marR="81280" marT="40646" marB="4064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solidFill>
                            <a:srgbClr val="44822E"/>
                          </a:solidFill>
                        </a:rPr>
                        <a:t>→ Positive predictive </a:t>
                      </a:r>
                      <a:r>
                        <a:rPr lang="en-US" sz="1600" b="1" smtClean="0">
                          <a:solidFill>
                            <a:srgbClr val="44822E"/>
                          </a:solidFill>
                        </a:rPr>
                        <a:t>value</a:t>
                      </a:r>
                      <a:r>
                        <a:rPr lang="sr-Latn-CS" sz="1600" b="1" smtClean="0">
                          <a:solidFill>
                            <a:srgbClr val="44822E"/>
                          </a:solidFill>
                        </a:rPr>
                        <a:t> (PPV)</a:t>
                      </a:r>
                      <a:endParaRPr lang="en-US" sz="1600" b="1">
                        <a:solidFill>
                          <a:srgbClr val="44822E"/>
                        </a:solidFill>
                      </a:endParaRPr>
                    </a:p>
                  </a:txBody>
                  <a:tcPr marL="81280" marR="81280" marT="40646" marB="4064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1292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solidFill>
                            <a:schemeClr val="bg1">
                              <a:lumMod val="60000"/>
                              <a:lumOff val="40000"/>
                            </a:schemeClr>
                          </a:solidFill>
                        </a:rPr>
                        <a:t>Negative</a:t>
                      </a:r>
                      <a:endParaRPr lang="en-US" sz="1600">
                        <a:solidFill>
                          <a:schemeClr val="bg1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81280" marR="81280" marT="40646" marB="4064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solidFill>
                            <a:srgbClr val="FF0000"/>
                          </a:solidFill>
                        </a:rPr>
                        <a:t>False </a:t>
                      </a:r>
                      <a:r>
                        <a:rPr lang="en-US" sz="1600" b="1" smtClean="0">
                          <a:solidFill>
                            <a:srgbClr val="FF0000"/>
                          </a:solidFill>
                        </a:rPr>
                        <a:t>negative</a:t>
                      </a:r>
                      <a:endParaRPr lang="sr-Latn-CS" sz="1600" b="1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smtClean="0">
                          <a:solidFill>
                            <a:srgbClr val="FF0000"/>
                          </a:solidFill>
                        </a:rPr>
                        <a:t>(Type I</a:t>
                      </a:r>
                      <a:r>
                        <a:rPr lang="sr-Latn-CS" sz="1600" smtClean="0">
                          <a:solidFill>
                            <a:srgbClr val="FF0000"/>
                          </a:solidFill>
                        </a:rPr>
                        <a:t>I</a:t>
                      </a:r>
                      <a:r>
                        <a:rPr lang="en-US" sz="1600" smtClean="0">
                          <a:solidFill>
                            <a:srgbClr val="FF0000"/>
                          </a:solidFill>
                        </a:rPr>
                        <a:t> error)</a:t>
                      </a:r>
                    </a:p>
                    <a:p>
                      <a:pPr algn="ctr"/>
                      <a:endParaRPr lang="en-US" sz="1600">
                        <a:solidFill>
                          <a:srgbClr val="FF0000"/>
                        </a:solidFill>
                      </a:endParaRPr>
                    </a:p>
                  </a:txBody>
                  <a:tcPr marL="81280" marR="81280" marT="40646" marB="4064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solidFill>
                            <a:srgbClr val="007700"/>
                          </a:solidFill>
                        </a:rPr>
                        <a:t>True negative</a:t>
                      </a:r>
                      <a:endParaRPr lang="en-US" sz="1600">
                        <a:solidFill>
                          <a:srgbClr val="007700"/>
                        </a:solidFill>
                      </a:endParaRPr>
                    </a:p>
                  </a:txBody>
                  <a:tcPr marL="81280" marR="81280" marT="40646" marB="4064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solidFill>
                            <a:srgbClr val="44822E"/>
                          </a:solidFill>
                        </a:rPr>
                        <a:t>→ Negative predictive </a:t>
                      </a:r>
                      <a:r>
                        <a:rPr lang="en-US" sz="1600" b="1" smtClean="0">
                          <a:solidFill>
                            <a:srgbClr val="44822E"/>
                          </a:solidFill>
                        </a:rPr>
                        <a:t>value</a:t>
                      </a:r>
                      <a:r>
                        <a:rPr lang="sr-Latn-CS" sz="1600" b="1" smtClean="0">
                          <a:solidFill>
                            <a:srgbClr val="44822E"/>
                          </a:solidFill>
                        </a:rPr>
                        <a:t> (NPV)</a:t>
                      </a:r>
                      <a:endParaRPr lang="en-US" sz="1600" b="1">
                        <a:solidFill>
                          <a:srgbClr val="44822E"/>
                        </a:solidFill>
                      </a:endParaRPr>
                    </a:p>
                  </a:txBody>
                  <a:tcPr marL="81280" marR="81280" marT="40646" marB="4064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69490">
                <a:tc gridSpan="2">
                  <a:txBody>
                    <a:bodyPr/>
                    <a:lstStyle/>
                    <a:p>
                      <a:pPr algn="ctr"/>
                      <a:endParaRPr lang="en-US" sz="1600">
                        <a:solidFill>
                          <a:schemeClr val="bg1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81280" marR="81280" marT="40646" marB="4064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</a:rPr>
                        <a:t>↓</a:t>
                      </a:r>
                      <a:br>
                        <a:rPr lang="en-US" sz="1600" b="1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</a:rPr>
                      </a:br>
                      <a:r>
                        <a:rPr lang="en-US" sz="1600" b="1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</a:rPr>
                        <a:t>Sensitivity</a:t>
                      </a:r>
                    </a:p>
                  </a:txBody>
                  <a:tcPr marL="81280" marR="81280" marT="40646" marB="4064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</a:rPr>
                        <a:t>↓</a:t>
                      </a:r>
                      <a:br>
                        <a:rPr lang="en-US" sz="1600" b="1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</a:rPr>
                      </a:br>
                      <a:r>
                        <a:rPr lang="en-US" sz="1600" b="1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</a:rPr>
                        <a:t>Specificity</a:t>
                      </a:r>
                    </a:p>
                  </a:txBody>
                  <a:tcPr marL="81280" marR="81280" marT="40646" marB="4064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solidFill>
                            <a:srgbClr val="770077"/>
                          </a:solidFill>
                        </a:rPr>
                        <a:t>Accuracy</a:t>
                      </a:r>
                    </a:p>
                  </a:txBody>
                  <a:tcPr marL="81280" marR="81280" marT="40646" marB="4064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68641" name="Picture 8" descr="\text{accuracy}=\frac{\text{number of true positives}+\text{number of true negatives}}{\text{numbers of true positives}+\text{false positives} + \text{false negatives} + \text{true negatives}}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4851" y="3835401"/>
            <a:ext cx="7134225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42" name="Picture 10" descr="\text{precision}=\frac{\text{number of true positives}}{\text{number of true positives}+\text{false positives}}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4850" y="4330701"/>
            <a:ext cx="4324350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43" name="Picture 6" descr=" NPV = \frac{\rm number\ of\ True\ Negatives}{{\rm number\ of\ True\ Negatives}+{\rm number\ of\ False\ Negatives}}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4850" y="5797550"/>
            <a:ext cx="5257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44" name="Picture 8" descr=" PPV = \frac{\rm number\ of\ True\ Positives}{{\rm number\ of\ True\ Positives}+{\rm number\ of\ False\ Positives}}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4851" y="6310314"/>
            <a:ext cx="5095875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45" name="Picture 2" descr="{\rm specificity}=\frac{\rm number\ of\ True\ Negatives}{{\rm number\ of\ True\ Negatives}+{\rm number\ of\ False\ Positives}}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4850" y="4824413"/>
            <a:ext cx="550545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46" name="Picture 4" descr="{\rm sensitivity}=\frac{\rm number\ of\ True\ Positives}{{\rm number\ of\ True\ Positives}+{\rm number\ of\ False\ Negatives}}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4850" y="5311776"/>
            <a:ext cx="5524500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9273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7" y="484633"/>
            <a:ext cx="10681885" cy="915190"/>
          </a:xfrm>
        </p:spPr>
        <p:txBody>
          <a:bodyPr>
            <a:normAutofit fontScale="90000"/>
          </a:bodyPr>
          <a:lstStyle/>
          <a:p>
            <a:pPr algn="ctr" eaLnBrk="0" fontAlgn="base" hangingPunct="0">
              <a:spcAft>
                <a:spcPct val="0"/>
              </a:spcAft>
              <a:defRPr/>
            </a:pPr>
            <a:r>
              <a:rPr lang="sr-Latn-ME" sz="3600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sr-Latn-ME" sz="3600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600" b="1" dirty="0" err="1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Карактеристике</a:t>
            </a:r>
            <a:r>
              <a:rPr lang="sr-Latn-CS" sz="3600" b="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појединих</a:t>
            </a:r>
            <a:r>
              <a:rPr lang="sr-Latn-CS" sz="36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</a:t>
            </a:r>
            <a:r>
              <a:rPr lang="sr-Latn-CS" sz="36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анализа</a:t>
            </a:r>
            <a:r>
              <a:rPr lang="sr-Latn-CS" sz="36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sr-Latn-CS" sz="36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sr-Latn-CS" sz="36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sz="3600" b="1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не</a:t>
            </a:r>
            <a:r>
              <a:rPr lang="sr-Latn-CS" sz="36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r>
              <a:rPr lang="en-US" sz="3600" b="1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поузданост</a:t>
            </a:r>
            <a:r>
              <a:rPr lang="sr-Latn-CS" b="1" dirty="0">
                <a:solidFill>
                  <a:srgbClr val="000000"/>
                </a:solidFill>
              </a:rPr>
              <a:t/>
            </a:r>
            <a:br>
              <a:rPr lang="sr-Latn-CS" b="1" dirty="0">
                <a:solidFill>
                  <a:srgbClr val="000000"/>
                </a:solidFill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5067" y="1614311"/>
            <a:ext cx="11288889" cy="50800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sr-Cyrl-RS" dirty="0"/>
              <a:t> </a:t>
            </a:r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Генерално све методе са обележаним антителима (некомпетитивне) су </a:t>
            </a:r>
            <a:r>
              <a:rPr lang="sr-Latn-M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RS" dirty="0" smtClean="0">
                <a:latin typeface="Calibri" panose="020F0502020204030204" pitchFamily="34" charset="0"/>
                <a:cs typeface="Calibri" panose="020F0502020204030204" pitchFamily="34" charset="0"/>
              </a:rPr>
              <a:t>мање </a:t>
            </a:r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вулнерабилне и поузданије од метода са обележаним антигенима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FIA </a:t>
            </a:r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и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IFMA </a:t>
            </a:r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методе су вулнерабилније у погледу ефикасности одвајања </a:t>
            </a:r>
            <a:r>
              <a:rPr lang="sr-Cyrl-RS" dirty="0" smtClean="0">
                <a:latin typeface="Calibri" panose="020F0502020204030204" pitchFamily="34" charset="0"/>
                <a:cs typeface="Calibri" panose="020F0502020204030204" pitchFamily="34" charset="0"/>
              </a:rPr>
              <a:t>флуоресцеирајућег </a:t>
            </a:r>
            <a:r>
              <a:rPr lang="sr-Latn-ME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r-Cyrl-RS" dirty="0" smtClean="0">
                <a:latin typeface="Calibri" panose="020F0502020204030204" pitchFamily="34" charset="0"/>
                <a:cs typeface="Calibri" panose="020F0502020204030204" pitchFamily="34" charset="0"/>
              </a:rPr>
              <a:t>носиоца </a:t>
            </a:r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информација, а то је најчешће еуропијум (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Eu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) </a:t>
            </a:r>
            <a:r>
              <a:rPr lang="sr-Cyrl-RS" dirty="0" smtClean="0">
                <a:latin typeface="Calibri" panose="020F0502020204030204" pitchFamily="34" charset="0"/>
                <a:cs typeface="Calibri" panose="020F0502020204030204" pitchFamily="34" charset="0"/>
              </a:rPr>
              <a:t>може </a:t>
            </a:r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бити критична хемикалија за одвајањ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e </a:t>
            </a:r>
            <a:r>
              <a:rPr lang="en-US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Eu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EIA </a:t>
            </a:r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методе су веома вулнерабилне како у погледу микроклиматских услова </a:t>
            </a:r>
            <a:r>
              <a:rPr lang="sr-Cyrl-RS" dirty="0" smtClean="0">
                <a:latin typeface="Calibri" panose="020F0502020204030204" pitchFamily="34" charset="0"/>
                <a:cs typeface="Calibri" panose="020F0502020204030204" pitchFamily="34" charset="0"/>
              </a:rPr>
              <a:t>амбијента</a:t>
            </a:r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, тако и у погледу тренутка прекидања инкубације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sr-Cyrl-RS" dirty="0" smtClean="0">
                <a:latin typeface="Calibri" panose="020F0502020204030204" pitchFamily="34" charset="0"/>
                <a:cs typeface="Calibri" panose="020F0502020204030204" pitchFamily="34" charset="0"/>
              </a:rPr>
              <a:t>И </a:t>
            </a:r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даље су методе где је носилац информације радиоактивни изотоп </a:t>
            </a:r>
            <a:r>
              <a:rPr lang="sr-Cyrl-RS" dirty="0" smtClean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RIA, </a:t>
            </a:r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односно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IRMA) </a:t>
            </a:r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најпоузданије </a:t>
            </a:r>
            <a:r>
              <a:rPr lang="sr-Cyrl-RS" dirty="0" smtClean="0">
                <a:latin typeface="Calibri" panose="020F0502020204030204" pitchFamily="34" charset="0"/>
                <a:cs typeface="Calibri" panose="020F0502020204030204" pitchFamily="34" charset="0"/>
              </a:rPr>
              <a:t>методе</a:t>
            </a:r>
            <a:endParaRPr lang="sr-Cyrl-R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       </a:t>
            </a:r>
            <a:r>
              <a:rPr lang="sr-Latn-ME" dirty="0" smtClean="0">
                <a:latin typeface="Calibri" panose="020F0502020204030204" pitchFamily="34" charset="0"/>
                <a:cs typeface="Calibri" panose="020F0502020204030204" pitchFamily="34" charset="0"/>
              </a:rPr>
              <a:t>	-</a:t>
            </a:r>
            <a:r>
              <a:rPr lang="sr-Cyrl-RS" dirty="0" smtClean="0">
                <a:latin typeface="Calibri" panose="020F0502020204030204" pitchFamily="34" charset="0"/>
                <a:cs typeface="Calibri" panose="020F0502020204030204" pitchFamily="34" charset="0"/>
              </a:rPr>
              <a:t>Мане </a:t>
            </a:r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су им низак степен комфора у извођењу, зрачење од </a:t>
            </a:r>
            <a:r>
              <a:rPr lang="sr-Cyrl-RS" baseline="30000" dirty="0">
                <a:latin typeface="Calibri" panose="020F0502020204030204" pitchFamily="34" charset="0"/>
                <a:cs typeface="Calibri" panose="020F0502020204030204" pitchFamily="34" charset="0"/>
              </a:rPr>
              <a:t>125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I </a:t>
            </a:r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и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sr-Cyrl-RS" dirty="0" smtClean="0">
                <a:latin typeface="Calibri" panose="020F0502020204030204" pitchFamily="34" charset="0"/>
                <a:cs typeface="Calibri" panose="020F0502020204030204" pitchFamily="34" charset="0"/>
              </a:rPr>
              <a:t>    </a:t>
            </a:r>
            <a:r>
              <a:rPr lang="sr-Latn-ME" dirty="0" smtClean="0">
                <a:latin typeface="Calibri" panose="020F0502020204030204" pitchFamily="34" charset="0"/>
                <a:cs typeface="Calibri" panose="020F0502020204030204" pitchFamily="34" charset="0"/>
              </a:rPr>
              <a:t>	-</a:t>
            </a:r>
            <a:r>
              <a:rPr lang="sr-Cyrl-RS" dirty="0" smtClean="0">
                <a:latin typeface="Calibri" panose="020F0502020204030204" pitchFamily="34" charset="0"/>
                <a:cs typeface="Calibri" panose="020F0502020204030204" pitchFamily="34" charset="0"/>
              </a:rPr>
              <a:t>мања </a:t>
            </a:r>
            <a:r>
              <a:rPr lang="sr-Cyrl-RS" dirty="0">
                <a:latin typeface="Calibri" panose="020F0502020204030204" pitchFamily="34" charset="0"/>
                <a:cs typeface="Calibri" panose="020F0502020204030204" pitchFamily="34" charset="0"/>
              </a:rPr>
              <a:t>могућност исплативог извођења појединачних анализа</a:t>
            </a:r>
          </a:p>
          <a:p>
            <a:endParaRPr lang="sr-Cyrl-R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5749140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ext Box 11"/>
          <p:cNvSpPr txBox="1">
            <a:spLocks noChangeArrowheads="1"/>
          </p:cNvSpPr>
          <p:nvPr/>
        </p:nvSpPr>
        <p:spPr bwMode="auto">
          <a:xfrm>
            <a:off x="1836738" y="115889"/>
            <a:ext cx="3116262" cy="634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sr-Latn-CS" altLang="x-none" sz="2000" b="1" dirty="0">
                <a:solidFill>
                  <a:srgbClr val="000000"/>
                </a:solidFill>
              </a:rPr>
              <a:t>hvala</a:t>
            </a:r>
          </a:p>
          <a:p>
            <a:pPr defTabSz="914400" fontAlgn="base">
              <a:spcBef>
                <a:spcPct val="5000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sr-Latn-CS" altLang="x-none" sz="2000" b="1" dirty="0">
                <a:solidFill>
                  <a:srgbClr val="000000"/>
                </a:solidFill>
              </a:rPr>
              <a:t>thank you </a:t>
            </a:r>
          </a:p>
          <a:p>
            <a:pPr defTabSz="914400" fontAlgn="base">
              <a:spcBef>
                <a:spcPct val="5000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x-none" sz="2000" b="1" dirty="0">
                <a:solidFill>
                  <a:srgbClr val="000000"/>
                </a:solidFill>
              </a:rPr>
              <a:t>merci</a:t>
            </a:r>
            <a:endParaRPr lang="sr-Latn-CS" altLang="x-none" sz="2000" b="1" dirty="0">
              <a:solidFill>
                <a:srgbClr val="000000"/>
              </a:solidFill>
            </a:endParaRPr>
          </a:p>
          <a:p>
            <a:pPr defTabSz="914400" fontAlgn="base">
              <a:spcBef>
                <a:spcPct val="5000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x-none" sz="2000" b="1" dirty="0" err="1">
                <a:solidFill>
                  <a:srgbClr val="000000"/>
                </a:solidFill>
              </a:rPr>
              <a:t>danke</a:t>
            </a:r>
            <a:r>
              <a:rPr lang="en-US" altLang="x-none" sz="2000" b="1" dirty="0">
                <a:solidFill>
                  <a:srgbClr val="000000"/>
                </a:solidFill>
              </a:rPr>
              <a:t> </a:t>
            </a:r>
            <a:endParaRPr lang="sr-Latn-CS" altLang="x-none" sz="2000" b="1" dirty="0">
              <a:solidFill>
                <a:srgbClr val="000000"/>
              </a:solidFill>
            </a:endParaRPr>
          </a:p>
          <a:p>
            <a:pPr defTabSz="914400" fontAlgn="base">
              <a:spcBef>
                <a:spcPct val="5000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x-none" sz="2000" b="1" dirty="0">
                <a:solidFill>
                  <a:srgbClr val="000000"/>
                </a:solidFill>
              </a:rPr>
              <a:t>grazie </a:t>
            </a:r>
            <a:endParaRPr lang="sr-Latn-CS" altLang="x-none" sz="2000" b="1" dirty="0">
              <a:solidFill>
                <a:srgbClr val="000000"/>
              </a:solidFill>
            </a:endParaRPr>
          </a:p>
          <a:p>
            <a:pPr defTabSz="914400" fontAlgn="base">
              <a:spcBef>
                <a:spcPct val="5000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x-none" sz="2000" b="1" dirty="0" err="1">
                <a:solidFill>
                  <a:srgbClr val="000000"/>
                </a:solidFill>
              </a:rPr>
              <a:t>спасибо</a:t>
            </a:r>
            <a:endParaRPr lang="sr-Latn-CS" altLang="x-none" sz="2000" b="1" dirty="0">
              <a:solidFill>
                <a:srgbClr val="000000"/>
              </a:solidFill>
            </a:endParaRPr>
          </a:p>
          <a:p>
            <a:pPr defTabSz="914400" fontAlgn="base">
              <a:spcBef>
                <a:spcPct val="5000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x-none" sz="2000" b="1" dirty="0" err="1">
                <a:solidFill>
                  <a:srgbClr val="000000"/>
                </a:solidFill>
              </a:rPr>
              <a:t>謝謝</a:t>
            </a:r>
            <a:r>
              <a:rPr lang="en-US" altLang="x-none" sz="2000" b="1" dirty="0">
                <a:solidFill>
                  <a:srgbClr val="000000"/>
                </a:solidFill>
              </a:rPr>
              <a:t>, </a:t>
            </a:r>
            <a:r>
              <a:rPr lang="en-US" altLang="x-none" sz="2000" b="1" dirty="0" err="1">
                <a:solidFill>
                  <a:srgbClr val="000000"/>
                </a:solidFill>
              </a:rPr>
              <a:t>谢谢</a:t>
            </a:r>
            <a:r>
              <a:rPr lang="en-US" altLang="x-none" sz="2000" b="1" dirty="0">
                <a:solidFill>
                  <a:srgbClr val="000000"/>
                </a:solidFill>
              </a:rPr>
              <a:t> (</a:t>
            </a:r>
            <a:r>
              <a:rPr lang="en-US" altLang="x-none" sz="2000" b="1" dirty="0" err="1">
                <a:solidFill>
                  <a:srgbClr val="000000"/>
                </a:solidFill>
              </a:rPr>
              <a:t>xièxie</a:t>
            </a:r>
            <a:r>
              <a:rPr lang="en-US" altLang="x-none" sz="2000" b="1" dirty="0">
                <a:solidFill>
                  <a:srgbClr val="000000"/>
                </a:solidFill>
              </a:rPr>
              <a:t>)</a:t>
            </a:r>
            <a:endParaRPr lang="sr-Latn-CS" altLang="x-none" sz="2000" b="1" dirty="0">
              <a:solidFill>
                <a:srgbClr val="000000"/>
              </a:solidFill>
            </a:endParaRPr>
          </a:p>
          <a:p>
            <a:pPr defTabSz="914400" fontAlgn="base">
              <a:spcBef>
                <a:spcPct val="5000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x-none" sz="2000" b="1" dirty="0" err="1">
                <a:solidFill>
                  <a:srgbClr val="000000"/>
                </a:solidFill>
              </a:rPr>
              <a:t>ありがとう</a:t>
            </a:r>
            <a:r>
              <a:rPr lang="en-US" altLang="x-none" sz="2000" b="1" dirty="0">
                <a:solidFill>
                  <a:srgbClr val="000000"/>
                </a:solidFill>
              </a:rPr>
              <a:t> (</a:t>
            </a:r>
            <a:r>
              <a:rPr lang="en-US" altLang="x-none" sz="2000" b="1" dirty="0" err="1">
                <a:solidFill>
                  <a:srgbClr val="000000"/>
                </a:solidFill>
              </a:rPr>
              <a:t>arigatō</a:t>
            </a:r>
            <a:r>
              <a:rPr lang="en-US" altLang="x-none" sz="2000" b="1" dirty="0">
                <a:solidFill>
                  <a:srgbClr val="000000"/>
                </a:solidFill>
              </a:rPr>
              <a:t>)</a:t>
            </a:r>
            <a:endParaRPr lang="sr-Latn-CS" altLang="x-none" sz="2000" b="1" dirty="0">
              <a:solidFill>
                <a:srgbClr val="000000"/>
              </a:solidFill>
            </a:endParaRPr>
          </a:p>
          <a:p>
            <a:pPr defTabSz="914400" fontAlgn="base">
              <a:spcBef>
                <a:spcPct val="5000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ar-SA" altLang="x-none" sz="2000" b="1" dirty="0">
                <a:solidFill>
                  <a:srgbClr val="000000"/>
                </a:solidFill>
                <a:cs typeface="Arial" panose="020B0604020202020204" pitchFamily="34" charset="0"/>
              </a:rPr>
              <a:t>شكرًا</a:t>
            </a:r>
            <a:r>
              <a:rPr lang="en-US" altLang="x-none" sz="2000" b="1" dirty="0">
                <a:solidFill>
                  <a:srgbClr val="000000"/>
                </a:solidFill>
                <a:cs typeface="Arial" panose="020B0604020202020204" pitchFamily="34" charset="0"/>
              </a:rPr>
              <a:t> (</a:t>
            </a:r>
            <a:r>
              <a:rPr lang="en-US" altLang="x-none" sz="2000" b="1" dirty="0" err="1">
                <a:solidFill>
                  <a:srgbClr val="000000"/>
                </a:solidFill>
                <a:cs typeface="Arial" panose="020B0604020202020204" pitchFamily="34" charset="0"/>
              </a:rPr>
              <a:t>šúkran</a:t>
            </a:r>
            <a:r>
              <a:rPr lang="en-US" altLang="x-none" sz="2000" b="1" dirty="0">
                <a:solidFill>
                  <a:srgbClr val="000000"/>
                </a:solidFill>
                <a:cs typeface="Arial" panose="020B0604020202020204" pitchFamily="34" charset="0"/>
              </a:rPr>
              <a:t>) </a:t>
            </a:r>
            <a:endParaRPr lang="sr-Latn-CS" altLang="x-none" sz="2000" b="1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defTabSz="914400" fontAlgn="base">
              <a:spcBef>
                <a:spcPct val="5000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sr-Latn-CS" altLang="x-none" sz="2000" b="1" dirty="0">
                <a:solidFill>
                  <a:srgbClr val="000000"/>
                </a:solidFill>
              </a:rPr>
              <a:t>faleminderit</a:t>
            </a:r>
          </a:p>
          <a:p>
            <a:pPr defTabSz="914400" fontAlgn="base">
              <a:spcBef>
                <a:spcPct val="5000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x-none" sz="2000" b="1" dirty="0" err="1">
                <a:solidFill>
                  <a:srgbClr val="000000"/>
                </a:solidFill>
              </a:rPr>
              <a:t>благодаря</a:t>
            </a:r>
            <a:r>
              <a:rPr lang="en-US" altLang="x-none" sz="2000" b="1" dirty="0">
                <a:solidFill>
                  <a:srgbClr val="000000"/>
                </a:solidFill>
              </a:rPr>
              <a:t> </a:t>
            </a:r>
            <a:endParaRPr lang="sr-Latn-CS" altLang="x-none" sz="2000" b="1" dirty="0">
              <a:solidFill>
                <a:srgbClr val="000000"/>
              </a:solidFill>
            </a:endParaRPr>
          </a:p>
          <a:p>
            <a:pPr defTabSz="914400" fontAlgn="base">
              <a:spcBef>
                <a:spcPct val="5000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x-none" sz="2000" b="1" dirty="0" err="1">
                <a:solidFill>
                  <a:srgbClr val="000000"/>
                </a:solidFill>
              </a:rPr>
              <a:t>ευχ</a:t>
            </a:r>
            <a:r>
              <a:rPr lang="en-US" altLang="x-none" sz="2000" b="1" dirty="0">
                <a:solidFill>
                  <a:srgbClr val="000000"/>
                </a:solidFill>
              </a:rPr>
              <a:t>αριστώ (efcharistó) </a:t>
            </a:r>
            <a:endParaRPr lang="sr-Latn-CS" altLang="x-none" sz="2000" b="1" dirty="0">
              <a:solidFill>
                <a:srgbClr val="000000"/>
              </a:solidFill>
            </a:endParaRPr>
          </a:p>
          <a:p>
            <a:pPr defTabSz="914400" fontAlgn="base">
              <a:spcBef>
                <a:spcPct val="5000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he-IL" altLang="x-none" sz="2000" b="1" dirty="0">
                <a:solidFill>
                  <a:srgbClr val="000000"/>
                </a:solidFill>
                <a:cs typeface="Arial" panose="020B0604020202020204" pitchFamily="34" charset="0"/>
              </a:rPr>
              <a:t>תודה</a:t>
            </a:r>
            <a:r>
              <a:rPr lang="en-US" altLang="x-none" sz="2000" b="1" dirty="0">
                <a:solidFill>
                  <a:srgbClr val="000000"/>
                </a:solidFill>
                <a:cs typeface="Arial" panose="020B0604020202020204" pitchFamily="34" charset="0"/>
              </a:rPr>
              <a:t> (</a:t>
            </a:r>
            <a:r>
              <a:rPr lang="en-US" altLang="x-none" sz="2000" b="1" dirty="0" err="1">
                <a:solidFill>
                  <a:srgbClr val="000000"/>
                </a:solidFill>
                <a:cs typeface="Arial" panose="020B0604020202020204" pitchFamily="34" charset="0"/>
              </a:rPr>
              <a:t>tóda</a:t>
            </a:r>
            <a:r>
              <a:rPr lang="en-US" altLang="x-none" sz="2000" b="1" dirty="0">
                <a:solidFill>
                  <a:srgbClr val="000000"/>
                </a:solidFill>
                <a:cs typeface="Arial" panose="020B0604020202020204" pitchFamily="34" charset="0"/>
              </a:rPr>
              <a:t>)</a:t>
            </a:r>
            <a:r>
              <a:rPr lang="en-US" altLang="x-none" sz="2000" b="1" dirty="0">
                <a:solidFill>
                  <a:srgbClr val="000000"/>
                </a:solidFill>
              </a:rPr>
              <a:t> </a:t>
            </a:r>
            <a:endParaRPr lang="sr-Latn-CS" altLang="x-none" sz="2000" b="1" dirty="0">
              <a:solidFill>
                <a:srgbClr val="000000"/>
              </a:solidFill>
            </a:endParaRPr>
          </a:p>
          <a:p>
            <a:pPr defTabSz="914400" fontAlgn="base">
              <a:spcBef>
                <a:spcPct val="5000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x-none" sz="2000" b="1" dirty="0" err="1">
                <a:solidFill>
                  <a:srgbClr val="000000"/>
                </a:solidFill>
              </a:rPr>
              <a:t>благодарам</a:t>
            </a:r>
            <a:r>
              <a:rPr lang="en-US" altLang="x-none" sz="2000" b="1" dirty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6199189" y="439738"/>
            <a:ext cx="35829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altLang="x-none" sz="3600" b="1" dirty="0" err="1">
                <a:solidFill>
                  <a:srgbClr val="000000"/>
                </a:solidFill>
              </a:rPr>
              <a:t>Има</a:t>
            </a:r>
            <a:r>
              <a:rPr lang="en-US" altLang="x-none" sz="3600" b="1" dirty="0">
                <a:solidFill>
                  <a:srgbClr val="000000"/>
                </a:solidFill>
              </a:rPr>
              <a:t> </a:t>
            </a:r>
            <a:r>
              <a:rPr lang="en-US" altLang="x-none" sz="3600" b="1" dirty="0" err="1">
                <a:solidFill>
                  <a:srgbClr val="000000"/>
                </a:solidFill>
              </a:rPr>
              <a:t>ли</a:t>
            </a:r>
            <a:r>
              <a:rPr lang="en-US" altLang="x-none" sz="3600" b="1" dirty="0">
                <a:solidFill>
                  <a:srgbClr val="000000"/>
                </a:solidFill>
              </a:rPr>
              <a:t> </a:t>
            </a:r>
            <a:r>
              <a:rPr lang="en-US" altLang="x-none" sz="3600" b="1" dirty="0" err="1">
                <a:solidFill>
                  <a:srgbClr val="000000"/>
                </a:solidFill>
              </a:rPr>
              <a:t>питања</a:t>
            </a:r>
            <a:r>
              <a:rPr lang="en-US" altLang="x-none" sz="3600" b="1" dirty="0">
                <a:solidFill>
                  <a:srgbClr val="000000"/>
                </a:solidFill>
              </a:rPr>
              <a:t>?!</a:t>
            </a:r>
          </a:p>
        </p:txBody>
      </p:sp>
    </p:spTree>
    <p:extLst>
      <p:ext uri="{BB962C8B-B14F-4D97-AF65-F5344CB8AC3E}">
        <p14:creationId xmlns:p14="http://schemas.microsoft.com/office/powerpoint/2010/main" val="1819924751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8898" y="370332"/>
            <a:ext cx="10058400" cy="1077468"/>
          </a:xfrm>
        </p:spPr>
        <p:txBody>
          <a:bodyPr/>
          <a:lstStyle/>
          <a:p>
            <a:pPr algn="ctr"/>
            <a:r>
              <a:rPr lang="x-none" smtClean="0"/>
              <a:t>Штитаста Жлезда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676400"/>
            <a:ext cx="10480548" cy="4933950"/>
          </a:xfrm>
        </p:spPr>
        <p:txBody>
          <a:bodyPr>
            <a:normAutofit lnSpcReduction="10000"/>
          </a:bodyPr>
          <a:lstStyle/>
          <a:p>
            <a:pPr>
              <a:lnSpc>
                <a:spcPct val="160000"/>
              </a:lnSpc>
              <a:spcBef>
                <a:spcPts val="0"/>
              </a:spcBef>
            </a:pPr>
            <a:r>
              <a:rPr lang="sr-Cyrl-CS" dirty="0" smtClean="0">
                <a:latin typeface="Calibri" pitchFamily="34" charset="0"/>
              </a:rPr>
              <a:t>Све аспекте транспорта јодида, оксидације, органификовања и везивања, функцију, као и визуализацију ткива тиреоидеје, могуће је пратити неким од изотопа јода.</a:t>
            </a:r>
          </a:p>
          <a:p>
            <a:pPr>
              <a:lnSpc>
                <a:spcPct val="160000"/>
              </a:lnSpc>
              <a:spcBef>
                <a:spcPts val="0"/>
              </a:spcBef>
            </a:pPr>
            <a:r>
              <a:rPr lang="sr-Cyrl-CS" dirty="0" smtClean="0">
                <a:latin typeface="Calibri" pitchFamily="34" charset="0"/>
              </a:rPr>
              <a:t> Радиоактивни јод има идентичне метаболичке путеве као и природни,  нерадиоактивни јод.</a:t>
            </a:r>
          </a:p>
          <a:p>
            <a:pPr>
              <a:lnSpc>
                <a:spcPct val="160000"/>
              </a:lnSpc>
              <a:spcBef>
                <a:spcPts val="0"/>
              </a:spcBef>
            </a:pPr>
            <a:r>
              <a:rPr lang="x-none" dirty="0" smtClean="0">
                <a:latin typeface="Calibri" pitchFamily="34" charset="0"/>
              </a:rPr>
              <a:t>За синтезу и лучење тиреоидних хормона неопходан је унос јода. У фоликулске ћелије јод улази насупрот електрохемијског градијента, АТП-ензим зависним активним транспортом који је познат као „јодна пумпа“, омогућава да се јодиди концентришу у ћелији и до 500 пута више него у плазми.</a:t>
            </a:r>
          </a:p>
          <a:p>
            <a:pPr>
              <a:lnSpc>
                <a:spcPct val="160000"/>
              </a:lnSpc>
              <a:spcBef>
                <a:spcPts val="0"/>
              </a:spcBef>
            </a:pPr>
            <a:r>
              <a:rPr lang="x-none" dirty="0" smtClean="0">
                <a:latin typeface="Calibri" pitchFamily="34" charset="0"/>
              </a:rPr>
              <a:t>код фокалних промена структуре жлезде као што су нпр. ,,хладни“ нодуси, ензимска активност је значајно смањена или немерљива, јер ткиво ,,хладног“ нодуса није способно да концентрише јодиде</a:t>
            </a:r>
            <a:endParaRPr lang="x-none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6448" y="275082"/>
            <a:ext cx="10058400" cy="1059033"/>
          </a:xfrm>
        </p:spPr>
        <p:txBody>
          <a:bodyPr>
            <a:normAutofit/>
          </a:bodyPr>
          <a:lstStyle/>
          <a:p>
            <a:pPr algn="ctr"/>
            <a:r>
              <a:rPr lang="x-none" sz="4000" dirty="0" smtClean="0"/>
              <a:t>Изотопи јода</a:t>
            </a:r>
            <a:endParaRPr lang="x-none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28749"/>
            <a:ext cx="11303000" cy="5344583"/>
          </a:xfrm>
        </p:spPr>
        <p:txBody>
          <a:bodyPr>
            <a:noAutofit/>
          </a:bodyPr>
          <a:lstStyle/>
          <a:p>
            <a:pPr lvl="0">
              <a:lnSpc>
                <a:spcPct val="150000"/>
              </a:lnSpc>
              <a:spcBef>
                <a:spcPts val="0"/>
              </a:spcBef>
              <a:buClr>
                <a:srgbClr val="D34817">
                  <a:lumMod val="75000"/>
                </a:srgbClr>
              </a:buClr>
            </a:pPr>
            <a:r>
              <a:rPr lang="x-none" sz="2200" b="1" baseline="30000" dirty="0">
                <a:solidFill>
                  <a:prstClr val="black"/>
                </a:solidFill>
                <a:latin typeface="Calibri" pitchFamily="34" charset="0"/>
              </a:rPr>
              <a:t>131</a:t>
            </a:r>
            <a:r>
              <a:rPr lang="x-none" sz="2200" b="1" dirty="0">
                <a:solidFill>
                  <a:prstClr val="black"/>
                </a:solidFill>
                <a:latin typeface="Calibri" pitchFamily="34" charset="0"/>
              </a:rPr>
              <a:t>I</a:t>
            </a:r>
            <a:r>
              <a:rPr lang="x-none" sz="2200" dirty="0">
                <a:solidFill>
                  <a:prstClr val="black"/>
                </a:solidFill>
                <a:latin typeface="Calibri" pitchFamily="34" charset="0"/>
              </a:rPr>
              <a:t> </a:t>
            </a:r>
            <a:r>
              <a:rPr lang="ru-RU" sz="2200" dirty="0" err="1">
                <a:solidFill>
                  <a:prstClr val="black"/>
                </a:solidFill>
                <a:latin typeface="Calibri" pitchFamily="34" charset="0"/>
              </a:rPr>
              <a:t>је</a:t>
            </a:r>
            <a:r>
              <a:rPr lang="ru-RU" sz="2200" dirty="0">
                <a:solidFill>
                  <a:prstClr val="black"/>
                </a:solidFill>
                <a:latin typeface="Calibri" pitchFamily="34" charset="0"/>
              </a:rPr>
              <a:t> </a:t>
            </a:r>
            <a:r>
              <a:rPr lang="ru-RU" sz="2200" dirty="0" err="1">
                <a:solidFill>
                  <a:prstClr val="black"/>
                </a:solidFill>
                <a:latin typeface="Calibri" pitchFamily="34" charset="0"/>
              </a:rPr>
              <a:t>вероватно</a:t>
            </a:r>
            <a:r>
              <a:rPr lang="ru-RU" sz="2200" dirty="0">
                <a:solidFill>
                  <a:prstClr val="black"/>
                </a:solidFill>
                <a:latin typeface="Calibri" pitchFamily="34" charset="0"/>
              </a:rPr>
              <a:t> </a:t>
            </a:r>
            <a:r>
              <a:rPr lang="ru-RU" sz="2200" dirty="0" err="1">
                <a:solidFill>
                  <a:prstClr val="black"/>
                </a:solidFill>
                <a:latin typeface="Calibri" pitchFamily="34" charset="0"/>
              </a:rPr>
              <a:t>први</a:t>
            </a:r>
            <a:r>
              <a:rPr lang="ru-RU" sz="2200" dirty="0">
                <a:solidFill>
                  <a:prstClr val="black"/>
                </a:solidFill>
                <a:latin typeface="Calibri" pitchFamily="34" charset="0"/>
              </a:rPr>
              <a:t> </a:t>
            </a:r>
            <a:r>
              <a:rPr lang="ru-RU" sz="2200" dirty="0" err="1">
                <a:solidFill>
                  <a:prstClr val="black"/>
                </a:solidFill>
                <a:latin typeface="Calibri" pitchFamily="34" charset="0"/>
              </a:rPr>
              <a:t>употребљен</a:t>
            </a:r>
            <a:r>
              <a:rPr lang="ru-RU" sz="2200" dirty="0">
                <a:solidFill>
                  <a:prstClr val="black"/>
                </a:solidFill>
                <a:latin typeface="Calibri" pitchFamily="34" charset="0"/>
              </a:rPr>
              <a:t> и </a:t>
            </a:r>
            <a:r>
              <a:rPr lang="ru-RU" sz="2200" dirty="0" err="1">
                <a:solidFill>
                  <a:prstClr val="black"/>
                </a:solidFill>
                <a:latin typeface="Calibri" pitchFamily="34" charset="0"/>
              </a:rPr>
              <a:t>највише</a:t>
            </a:r>
            <a:r>
              <a:rPr lang="ru-RU" sz="2200" dirty="0">
                <a:solidFill>
                  <a:prstClr val="black"/>
                </a:solidFill>
                <a:latin typeface="Calibri" pitchFamily="34" charset="0"/>
              </a:rPr>
              <a:t> проучен </a:t>
            </a:r>
            <a:r>
              <a:rPr lang="ru-RU" sz="2200" dirty="0" err="1">
                <a:solidFill>
                  <a:prstClr val="black"/>
                </a:solidFill>
                <a:latin typeface="Calibri" pitchFamily="34" charset="0"/>
              </a:rPr>
              <a:t>медицински</a:t>
            </a:r>
            <a:r>
              <a:rPr lang="ru-RU" sz="2200" dirty="0">
                <a:solidFill>
                  <a:prstClr val="black"/>
                </a:solidFill>
                <a:latin typeface="Calibri" pitchFamily="34" charset="0"/>
              </a:rPr>
              <a:t> радиоизотоп.</a:t>
            </a:r>
            <a:r>
              <a:rPr lang="x-none" sz="2200" dirty="0">
                <a:solidFill>
                  <a:prstClr val="black"/>
                </a:solidFill>
                <a:latin typeface="Calibri" pitchFamily="34" charset="0"/>
              </a:rPr>
              <a:t> </a:t>
            </a:r>
            <a:r>
              <a:rPr lang="ru-RU" sz="2200" dirty="0">
                <a:solidFill>
                  <a:prstClr val="black"/>
                </a:solidFill>
                <a:latin typeface="Calibri" pitchFamily="34" charset="0"/>
              </a:rPr>
              <a:t>Он и </a:t>
            </a:r>
            <a:r>
              <a:rPr lang="ru-RU" sz="2200" dirty="0" err="1">
                <a:solidFill>
                  <a:prstClr val="black"/>
                </a:solidFill>
                <a:latin typeface="Calibri" pitchFamily="34" charset="0"/>
              </a:rPr>
              <a:t>даље</a:t>
            </a:r>
            <a:r>
              <a:rPr lang="ru-RU" sz="2200" dirty="0">
                <a:solidFill>
                  <a:prstClr val="black"/>
                </a:solidFill>
                <a:latin typeface="Calibri" pitchFamily="34" charset="0"/>
              </a:rPr>
              <a:t> </a:t>
            </a:r>
            <a:r>
              <a:rPr lang="ru-RU" sz="2200" dirty="0" err="1">
                <a:solidFill>
                  <a:prstClr val="black"/>
                </a:solidFill>
                <a:latin typeface="Calibri" pitchFamily="34" charset="0"/>
              </a:rPr>
              <a:t>има</a:t>
            </a:r>
            <a:r>
              <a:rPr lang="ru-RU" sz="2200" dirty="0">
                <a:solidFill>
                  <a:prstClr val="black"/>
                </a:solidFill>
                <a:latin typeface="Calibri" pitchFamily="34" charset="0"/>
              </a:rPr>
              <a:t> </a:t>
            </a:r>
            <a:r>
              <a:rPr lang="ru-RU" sz="2200" dirty="0" err="1">
                <a:solidFill>
                  <a:prstClr val="black"/>
                </a:solidFill>
                <a:latin typeface="Calibri" pitchFamily="34" charset="0"/>
              </a:rPr>
              <a:t>главну</a:t>
            </a:r>
            <a:r>
              <a:rPr lang="ru-RU" sz="2200" dirty="0">
                <a:solidFill>
                  <a:prstClr val="black"/>
                </a:solidFill>
                <a:latin typeface="Calibri" pitchFamily="34" charset="0"/>
              </a:rPr>
              <a:t> </a:t>
            </a:r>
            <a:r>
              <a:rPr lang="ru-RU" sz="2200" dirty="0" err="1">
                <a:solidFill>
                  <a:prstClr val="black"/>
                </a:solidFill>
                <a:latin typeface="Calibri" pitchFamily="34" charset="0"/>
              </a:rPr>
              <a:t>улогу</a:t>
            </a:r>
            <a:r>
              <a:rPr lang="ru-RU" sz="2200" dirty="0">
                <a:solidFill>
                  <a:prstClr val="black"/>
                </a:solidFill>
                <a:latin typeface="Calibri" pitchFamily="34" charset="0"/>
              </a:rPr>
              <a:t> у </a:t>
            </a:r>
            <a:r>
              <a:rPr lang="ru-RU" sz="2200" dirty="0" err="1">
                <a:solidFill>
                  <a:prstClr val="black"/>
                </a:solidFill>
                <a:latin typeface="Calibri" pitchFamily="34" charset="0"/>
              </a:rPr>
              <a:t>терапији</a:t>
            </a:r>
            <a:r>
              <a:rPr lang="ru-RU" sz="2200" dirty="0">
                <a:solidFill>
                  <a:prstClr val="black"/>
                </a:solidFill>
                <a:latin typeface="Calibri" pitchFamily="34" charset="0"/>
              </a:rPr>
              <a:t> </a:t>
            </a:r>
            <a:r>
              <a:rPr lang="ru-RU" sz="2200" dirty="0" err="1">
                <a:solidFill>
                  <a:prstClr val="black"/>
                </a:solidFill>
                <a:latin typeface="Calibri" pitchFamily="34" charset="0"/>
              </a:rPr>
              <a:t>бенигних</a:t>
            </a:r>
            <a:r>
              <a:rPr lang="ru-RU" sz="2200" dirty="0">
                <a:solidFill>
                  <a:prstClr val="black"/>
                </a:solidFill>
                <a:latin typeface="Calibri" pitchFamily="34" charset="0"/>
              </a:rPr>
              <a:t> </a:t>
            </a:r>
            <a:r>
              <a:rPr lang="ru-RU" sz="2200" dirty="0" err="1">
                <a:solidFill>
                  <a:prstClr val="black"/>
                </a:solidFill>
                <a:latin typeface="Calibri" pitchFamily="34" charset="0"/>
              </a:rPr>
              <a:t>обољења</a:t>
            </a:r>
            <a:r>
              <a:rPr lang="ru-RU" sz="2200" dirty="0">
                <a:solidFill>
                  <a:prstClr val="black"/>
                </a:solidFill>
                <a:latin typeface="Calibri" pitchFamily="34" charset="0"/>
              </a:rPr>
              <a:t> </a:t>
            </a:r>
            <a:r>
              <a:rPr lang="x-none" sz="2200" dirty="0">
                <a:solidFill>
                  <a:prstClr val="black"/>
                </a:solidFill>
                <a:latin typeface="Calibri" pitchFamily="34" charset="0"/>
              </a:rPr>
              <a:t>(</a:t>
            </a:r>
            <a:r>
              <a:rPr lang="ru-RU" sz="2200" dirty="0" err="1">
                <a:solidFill>
                  <a:prstClr val="black"/>
                </a:solidFill>
                <a:latin typeface="Calibri" pitchFamily="34" charset="0"/>
              </a:rPr>
              <a:t>хипертиреоидизам</a:t>
            </a:r>
            <a:r>
              <a:rPr lang="x-none" sz="2200" dirty="0">
                <a:solidFill>
                  <a:prstClr val="black"/>
                </a:solidFill>
                <a:latin typeface="Calibri" pitchFamily="34" charset="0"/>
              </a:rPr>
              <a:t>) </a:t>
            </a:r>
            <a:r>
              <a:rPr lang="ru-RU" sz="2200" dirty="0">
                <a:solidFill>
                  <a:prstClr val="black"/>
                </a:solidFill>
                <a:latin typeface="Calibri" pitchFamily="34" charset="0"/>
              </a:rPr>
              <a:t>и </a:t>
            </a:r>
            <a:r>
              <a:rPr lang="ru-RU" sz="2200" dirty="0" err="1">
                <a:solidFill>
                  <a:prstClr val="black"/>
                </a:solidFill>
                <a:latin typeface="Calibri" pitchFamily="34" charset="0"/>
              </a:rPr>
              <a:t>малигних</a:t>
            </a:r>
            <a:r>
              <a:rPr lang="ru-RU" sz="2200" dirty="0">
                <a:solidFill>
                  <a:prstClr val="black"/>
                </a:solidFill>
                <a:latin typeface="Calibri" pitchFamily="34" charset="0"/>
              </a:rPr>
              <a:t> </a:t>
            </a:r>
            <a:r>
              <a:rPr lang="ru-RU" sz="2200" dirty="0" err="1">
                <a:solidFill>
                  <a:prstClr val="black"/>
                </a:solidFill>
                <a:latin typeface="Calibri" pitchFamily="34" charset="0"/>
              </a:rPr>
              <a:t>обољења</a:t>
            </a:r>
            <a:r>
              <a:rPr lang="ru-RU" sz="2200" dirty="0">
                <a:solidFill>
                  <a:prstClr val="black"/>
                </a:solidFill>
                <a:latin typeface="Calibri" pitchFamily="34" charset="0"/>
              </a:rPr>
              <a:t> </a:t>
            </a:r>
            <a:r>
              <a:rPr lang="x-none" sz="2200" dirty="0">
                <a:solidFill>
                  <a:prstClr val="black"/>
                </a:solidFill>
                <a:latin typeface="Calibri" pitchFamily="34" charset="0"/>
              </a:rPr>
              <a:t>(DTC). </a:t>
            </a:r>
            <a:r>
              <a:rPr lang="x-none" sz="2200" baseline="30000" dirty="0" smtClean="0">
                <a:solidFill>
                  <a:prstClr val="black"/>
                </a:solidFill>
                <a:latin typeface="Calibri" pitchFamily="34" charset="0"/>
              </a:rPr>
              <a:t>131</a:t>
            </a:r>
            <a:r>
              <a:rPr lang="x-none" sz="2200" dirty="0" smtClean="0">
                <a:solidFill>
                  <a:prstClr val="black"/>
                </a:solidFill>
                <a:latin typeface="Calibri" pitchFamily="34" charset="0"/>
              </a:rPr>
              <a:t>I </a:t>
            </a:r>
            <a:r>
              <a:rPr lang="x-none" sz="2200" dirty="0">
                <a:solidFill>
                  <a:prstClr val="black"/>
                </a:solidFill>
                <a:latin typeface="Calibri" pitchFamily="34" charset="0"/>
              </a:rPr>
              <a:t>мешовити </a:t>
            </a:r>
            <a:r>
              <a:rPr lang="el-GR" sz="2200" dirty="0">
                <a:solidFill>
                  <a:prstClr val="black"/>
                </a:solidFill>
                <a:latin typeface="Calibri" pitchFamily="34" charset="0"/>
              </a:rPr>
              <a:t>β</a:t>
            </a:r>
            <a:r>
              <a:rPr lang="x-none" sz="2200" dirty="0">
                <a:solidFill>
                  <a:prstClr val="black"/>
                </a:solidFill>
                <a:latin typeface="Calibri" pitchFamily="34" charset="0"/>
              </a:rPr>
              <a:t> и </a:t>
            </a:r>
            <a:r>
              <a:rPr lang="el-GR" sz="2200" dirty="0">
                <a:solidFill>
                  <a:prstClr val="black"/>
                </a:solidFill>
                <a:latin typeface="Calibri" pitchFamily="34" charset="0"/>
              </a:rPr>
              <a:t>γ</a:t>
            </a:r>
            <a:r>
              <a:rPr lang="x-none" sz="2200" dirty="0">
                <a:solidFill>
                  <a:prstClr val="black"/>
                </a:solidFill>
                <a:latin typeface="Calibri" pitchFamily="34" charset="0"/>
              </a:rPr>
              <a:t> емитер, време полураспада 8,02 дана</a:t>
            </a:r>
          </a:p>
          <a:p>
            <a:pPr lvl="0">
              <a:lnSpc>
                <a:spcPct val="150000"/>
              </a:lnSpc>
              <a:spcBef>
                <a:spcPts val="0"/>
              </a:spcBef>
              <a:buClr>
                <a:srgbClr val="D34817">
                  <a:lumMod val="75000"/>
                </a:srgbClr>
              </a:buClr>
            </a:pPr>
            <a:r>
              <a:rPr lang="x-none" sz="2200" b="1" baseline="30000" dirty="0">
                <a:solidFill>
                  <a:prstClr val="black"/>
                </a:solidFill>
                <a:latin typeface="Calibri" pitchFamily="34" charset="0"/>
              </a:rPr>
              <a:t>123</a:t>
            </a:r>
            <a:r>
              <a:rPr lang="x-none" sz="2200" b="1" dirty="0">
                <a:solidFill>
                  <a:prstClr val="black"/>
                </a:solidFill>
                <a:latin typeface="Calibri" pitchFamily="34" charset="0"/>
              </a:rPr>
              <a:t>I</a:t>
            </a:r>
            <a:r>
              <a:rPr lang="x-none" sz="2200" dirty="0">
                <a:solidFill>
                  <a:prstClr val="black"/>
                </a:solidFill>
                <a:latin typeface="Calibri" pitchFamily="34" charset="0"/>
              </a:rPr>
              <a:t> време полураспада је 13 часова, </a:t>
            </a:r>
            <a:r>
              <a:rPr lang="el-GR" sz="2200" dirty="0">
                <a:solidFill>
                  <a:prstClr val="black"/>
                </a:solidFill>
                <a:latin typeface="Calibri" pitchFamily="34" charset="0"/>
              </a:rPr>
              <a:t>γ </a:t>
            </a:r>
            <a:r>
              <a:rPr lang="ru-RU" sz="2200" dirty="0" smtClean="0">
                <a:solidFill>
                  <a:prstClr val="black"/>
                </a:solidFill>
                <a:latin typeface="Calibri" pitchFamily="34" charset="0"/>
              </a:rPr>
              <a:t>емитер</a:t>
            </a:r>
            <a:r>
              <a:rPr lang="sr-Latn-RS" sz="2200" dirty="0" smtClean="0">
                <a:solidFill>
                  <a:prstClr val="black"/>
                </a:solidFill>
                <a:latin typeface="Calibri" pitchFamily="34" charset="0"/>
              </a:rPr>
              <a:t> </a:t>
            </a:r>
            <a:r>
              <a:rPr lang="x-none" sz="2200" dirty="0" smtClean="0">
                <a:solidFill>
                  <a:prstClr val="black"/>
                </a:solidFill>
                <a:latin typeface="Calibri" pitchFamily="34" charset="0"/>
              </a:rPr>
              <a:t>средње </a:t>
            </a:r>
            <a:r>
              <a:rPr lang="x-none" sz="2200" dirty="0">
                <a:solidFill>
                  <a:prstClr val="black"/>
                </a:solidFill>
                <a:latin typeface="Calibri" pitchFamily="34" charset="0"/>
              </a:rPr>
              <a:t>енергије 159 keV , погодан за дијагностичке процедуре. Добија се у циклотрону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2200" b="1" baseline="30000" dirty="0" err="1" smtClean="0">
                <a:latin typeface="Calibri" pitchFamily="34" charset="0"/>
                <a:ea typeface="Cambria" panose="02040503050406030204" pitchFamily="18" charset="0"/>
              </a:rPr>
              <a:t>125</a:t>
            </a:r>
            <a:r>
              <a:rPr lang="en-US" sz="2200" b="1" dirty="0" err="1" smtClean="0">
                <a:latin typeface="Calibri" pitchFamily="34" charset="0"/>
                <a:ea typeface="Cambria" panose="02040503050406030204" pitchFamily="18" charset="0"/>
              </a:rPr>
              <a:t>I</a:t>
            </a:r>
            <a:r>
              <a:rPr lang="en-US" sz="2200" dirty="0" smtClean="0">
                <a:latin typeface="Calibri" pitchFamily="34" charset="0"/>
                <a:ea typeface="Cambria" panose="02040503050406030204" pitchFamily="18" charset="0"/>
              </a:rPr>
              <a:t> </a:t>
            </a:r>
            <a:r>
              <a:rPr lang="x-none" sz="2200" dirty="0" smtClean="0">
                <a:latin typeface="Calibri" pitchFamily="34" charset="0"/>
                <a:ea typeface="Cambria" panose="02040503050406030204" pitchFamily="18" charset="0"/>
              </a:rPr>
              <a:t>emituje </a:t>
            </a:r>
            <a:r>
              <a:rPr lang="en-US" sz="2200" dirty="0" smtClean="0">
                <a:latin typeface="Calibri" pitchFamily="34" charset="0"/>
                <a:ea typeface="Cambria" panose="02040503050406030204" pitchFamily="18" charset="0"/>
              </a:rPr>
              <a:t>X-</a:t>
            </a:r>
            <a:r>
              <a:rPr lang="x-none" sz="2200" dirty="0" smtClean="0">
                <a:latin typeface="Calibri" pitchFamily="34" charset="0"/>
                <a:ea typeface="Cambria" panose="02040503050406030204" pitchFamily="18" charset="0"/>
              </a:rPr>
              <a:t>зраке енергије</a:t>
            </a:r>
            <a:r>
              <a:rPr lang="en-US" sz="2200" dirty="0" smtClean="0">
                <a:latin typeface="Calibri" pitchFamily="34" charset="0"/>
                <a:ea typeface="Cambria" panose="02040503050406030204" pitchFamily="18" charset="0"/>
              </a:rPr>
              <a:t> </a:t>
            </a:r>
            <a:r>
              <a:rPr lang="en-US" sz="2200" dirty="0">
                <a:latin typeface="Calibri" pitchFamily="34" charset="0"/>
                <a:ea typeface="Cambria" panose="02040503050406030204" pitchFamily="18" charset="0"/>
              </a:rPr>
              <a:t>27 </a:t>
            </a:r>
            <a:r>
              <a:rPr lang="en-US" sz="2200" dirty="0" err="1" smtClean="0">
                <a:latin typeface="Calibri" pitchFamily="34" charset="0"/>
                <a:ea typeface="Cambria" panose="02040503050406030204" pitchFamily="18" charset="0"/>
              </a:rPr>
              <a:t>keV</a:t>
            </a:r>
            <a:r>
              <a:rPr lang="x-none" sz="2200" dirty="0">
                <a:latin typeface="Calibri" pitchFamily="34" charset="0"/>
                <a:ea typeface="Cambria" panose="02040503050406030204" pitchFamily="18" charset="0"/>
              </a:rPr>
              <a:t> </a:t>
            </a:r>
            <a:r>
              <a:rPr lang="x-none" sz="2200" dirty="0" smtClean="0">
                <a:latin typeface="Calibri" pitchFamily="34" charset="0"/>
                <a:ea typeface="Cambria" panose="02040503050406030204" pitchFamily="18" charset="0"/>
              </a:rPr>
              <a:t>и нискоенергетске гама фотоне (</a:t>
            </a:r>
            <a:r>
              <a:rPr lang="en-US" sz="2200" dirty="0" smtClean="0">
                <a:latin typeface="Calibri" pitchFamily="34" charset="0"/>
                <a:ea typeface="Cambria" panose="02040503050406030204" pitchFamily="18" charset="0"/>
              </a:rPr>
              <a:t>35.5</a:t>
            </a:r>
            <a:r>
              <a:rPr lang="en-US" sz="2200" dirty="0">
                <a:latin typeface="Calibri" pitchFamily="34" charset="0"/>
                <a:ea typeface="Cambria" panose="02040503050406030204" pitchFamily="18" charset="0"/>
              </a:rPr>
              <a:t> </a:t>
            </a:r>
            <a:r>
              <a:rPr lang="en-US" sz="2200" dirty="0" err="1" smtClean="0">
                <a:latin typeface="Calibri" pitchFamily="34" charset="0"/>
                <a:ea typeface="Cambria" panose="02040503050406030204" pitchFamily="18" charset="0"/>
              </a:rPr>
              <a:t>keV</a:t>
            </a:r>
            <a:r>
              <a:rPr lang="x-none" sz="2200" dirty="0" smtClean="0">
                <a:latin typeface="Calibri" pitchFamily="34" charset="0"/>
                <a:ea typeface="Cambria" panose="02040503050406030204" pitchFamily="18" charset="0"/>
              </a:rPr>
              <a:t>). Време полураспада је 42 дана, услед тога се користи у </a:t>
            </a:r>
            <a:r>
              <a:rPr lang="x-none" sz="2200" i="1" dirty="0">
                <a:latin typeface="Calibri" pitchFamily="34" charset="0"/>
                <a:ea typeface="Cambria" panose="02040503050406030204" pitchFamily="18" charset="0"/>
              </a:rPr>
              <a:t>in vitro </a:t>
            </a:r>
            <a:r>
              <a:rPr lang="x-none" sz="2200" dirty="0" smtClean="0">
                <a:latin typeface="Calibri" pitchFamily="34" charset="0"/>
                <a:ea typeface="Cambria" panose="02040503050406030204" pitchFamily="18" charset="0"/>
              </a:rPr>
              <a:t>нуклеарној медицини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2200" b="1" baseline="30000" dirty="0" err="1" smtClean="0">
                <a:latin typeface="Calibri" pitchFamily="34" charset="0"/>
                <a:ea typeface="Cambria" panose="02040503050406030204" pitchFamily="18" charset="0"/>
              </a:rPr>
              <a:t>124</a:t>
            </a:r>
            <a:r>
              <a:rPr lang="en-US" sz="2200" b="1" dirty="0" err="1" smtClean="0">
                <a:latin typeface="Calibri" pitchFamily="34" charset="0"/>
                <a:ea typeface="Cambria" panose="02040503050406030204" pitchFamily="18" charset="0"/>
              </a:rPr>
              <a:t>I</a:t>
            </a:r>
            <a:r>
              <a:rPr lang="x-none" sz="2200" b="1" dirty="0" smtClean="0">
                <a:latin typeface="Calibri" pitchFamily="34" charset="0"/>
                <a:ea typeface="Cambria" panose="02040503050406030204" pitchFamily="18" charset="0"/>
              </a:rPr>
              <a:t>-</a:t>
            </a:r>
            <a:r>
              <a:rPr lang="en-US" sz="2200" b="1" dirty="0" smtClean="0">
                <a:latin typeface="Calibri" pitchFamily="34" charset="0"/>
                <a:ea typeface="Cambria" panose="02040503050406030204" pitchFamily="18" charset="0"/>
              </a:rPr>
              <a:t> </a:t>
            </a:r>
            <a:r>
              <a:rPr lang="en-US" sz="2200" dirty="0">
                <a:latin typeface="Calibri" pitchFamily="34" charset="0"/>
                <a:ea typeface="Cambria" panose="02040503050406030204" pitchFamily="18" charset="0"/>
              </a:rPr>
              <a:t>PET </a:t>
            </a:r>
            <a:r>
              <a:rPr lang="x-none" sz="2200" dirty="0" smtClean="0">
                <a:latin typeface="Calibri" pitchFamily="34" charset="0"/>
                <a:ea typeface="Cambria" panose="02040503050406030204" pitchFamily="18" charset="0"/>
              </a:rPr>
              <a:t>радионуклид , време полураспада </a:t>
            </a:r>
            <a:r>
              <a:rPr lang="en-US" sz="2200" dirty="0" smtClean="0">
                <a:latin typeface="Calibri" pitchFamily="34" charset="0"/>
                <a:ea typeface="Cambria" panose="02040503050406030204" pitchFamily="18" charset="0"/>
              </a:rPr>
              <a:t>4.2 </a:t>
            </a:r>
            <a:r>
              <a:rPr lang="x-none" sz="2200" dirty="0" smtClean="0">
                <a:latin typeface="Calibri" pitchFamily="34" charset="0"/>
                <a:ea typeface="Cambria" panose="02040503050406030204" pitchFamily="18" charset="0"/>
              </a:rPr>
              <a:t>дана</a:t>
            </a:r>
            <a:r>
              <a:rPr lang="en-US" sz="2200" dirty="0" smtClean="0">
                <a:latin typeface="Calibri" pitchFamily="34" charset="0"/>
                <a:ea typeface="Cambria" panose="02040503050406030204" pitchFamily="18" charset="0"/>
              </a:rPr>
              <a:t>, </a:t>
            </a:r>
            <a:r>
              <a:rPr lang="x-none" sz="2200" dirty="0" smtClean="0">
                <a:latin typeface="Calibri" pitchFamily="34" charset="0"/>
                <a:ea typeface="Cambria" panose="02040503050406030204" pitchFamily="18" charset="0"/>
              </a:rPr>
              <a:t>може се користити за квантитативни </a:t>
            </a:r>
            <a:r>
              <a:rPr lang="en-US" sz="2200" dirty="0" smtClean="0">
                <a:latin typeface="Calibri" pitchFamily="34" charset="0"/>
                <a:ea typeface="Cambria" panose="02040503050406030204" pitchFamily="18" charset="0"/>
              </a:rPr>
              <a:t>PET imaging. </a:t>
            </a:r>
            <a:endParaRPr lang="x-none" sz="2200" dirty="0">
              <a:latin typeface="Calibri" pitchFamily="34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23177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2450" y="372534"/>
            <a:ext cx="10781594" cy="648546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b="1" baseline="30000" dirty="0" err="1">
                <a:latin typeface="Calibri" pitchFamily="34" charset="0"/>
              </a:rPr>
              <a:t>131</a:t>
            </a:r>
            <a:r>
              <a:rPr lang="ru-RU" b="1" dirty="0" err="1">
                <a:latin typeface="Calibri" pitchFamily="34" charset="0"/>
              </a:rPr>
              <a:t>I</a:t>
            </a:r>
            <a:r>
              <a:rPr lang="ru-RU" b="1" dirty="0">
                <a:latin typeface="Calibri" pitchFamily="34" charset="0"/>
              </a:rPr>
              <a:t> -</a:t>
            </a:r>
            <a:r>
              <a:rPr lang="ru-RU" b="1" dirty="0" err="1">
                <a:latin typeface="Calibri" pitchFamily="34" charset="0"/>
              </a:rPr>
              <a:t>јодид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dirty="0">
                <a:latin typeface="Calibri" pitchFamily="34" charset="0"/>
              </a:rPr>
              <a:t>се </a:t>
            </a:r>
            <a:r>
              <a:rPr lang="ru-RU" dirty="0" err="1">
                <a:latin typeface="Calibri" pitchFamily="34" charset="0"/>
              </a:rPr>
              <a:t>добија</a:t>
            </a:r>
            <a:r>
              <a:rPr lang="ru-RU" dirty="0">
                <a:latin typeface="Calibri" pitchFamily="34" charset="0"/>
              </a:rPr>
              <a:t> практично ,,без носача“ </a:t>
            </a:r>
            <a:r>
              <a:rPr lang="ru-RU" dirty="0" err="1">
                <a:latin typeface="Calibri" pitchFamily="34" charset="0"/>
              </a:rPr>
              <a:t>дестилацијом</a:t>
            </a:r>
            <a:r>
              <a:rPr lang="ru-RU" dirty="0">
                <a:latin typeface="Calibri" pitchFamily="34" charset="0"/>
              </a:rPr>
              <a:t> из </a:t>
            </a:r>
            <a:r>
              <a:rPr lang="ru-RU" dirty="0" err="1">
                <a:latin typeface="Calibri" pitchFamily="34" charset="0"/>
              </a:rPr>
              <a:t>телурне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киселине</a:t>
            </a:r>
            <a:r>
              <a:rPr lang="ru-RU" dirty="0">
                <a:latin typeface="Calibri" pitchFamily="34" charset="0"/>
              </a:rPr>
              <a:t> (</a:t>
            </a:r>
            <a:r>
              <a:rPr lang="ru-RU" dirty="0" err="1">
                <a:latin typeface="Calibri" pitchFamily="34" charset="0"/>
              </a:rPr>
              <a:t>дихидрата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телурне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киселине</a:t>
            </a:r>
            <a:r>
              <a:rPr lang="ru-RU" dirty="0">
                <a:latin typeface="Calibri" pitchFamily="34" charset="0"/>
              </a:rPr>
              <a:t>) </a:t>
            </a:r>
            <a:r>
              <a:rPr lang="ru-RU" dirty="0" err="1">
                <a:latin typeface="Calibri" pitchFamily="34" charset="0"/>
              </a:rPr>
              <a:t>тако</a:t>
            </a:r>
            <a:r>
              <a:rPr lang="ru-RU" dirty="0">
                <a:latin typeface="Calibri" pitchFamily="34" charset="0"/>
              </a:rPr>
              <a:t> да се </a:t>
            </a:r>
            <a:r>
              <a:rPr lang="ru-RU" dirty="0" err="1">
                <a:latin typeface="Calibri" pitchFamily="34" charset="0"/>
              </a:rPr>
              <a:t>радиоактивни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јод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добије</a:t>
            </a:r>
            <a:r>
              <a:rPr lang="ru-RU" dirty="0">
                <a:latin typeface="Calibri" pitchFamily="34" charset="0"/>
              </a:rPr>
              <a:t> у облику </a:t>
            </a:r>
            <a:r>
              <a:rPr lang="ru-RU" dirty="0" err="1">
                <a:latin typeface="Calibri" pitchFamily="34" charset="0"/>
              </a:rPr>
              <a:t>јодида</a:t>
            </a:r>
            <a:r>
              <a:rPr lang="ru-RU" dirty="0">
                <a:latin typeface="Calibri" pitchFamily="34" charset="0"/>
              </a:rPr>
              <a:t>. </a:t>
            </a:r>
            <a:r>
              <a:rPr lang="ru-RU" dirty="0" err="1">
                <a:latin typeface="Calibri" pitchFamily="34" charset="0"/>
              </a:rPr>
              <a:t>Испоручује</a:t>
            </a:r>
            <a:r>
              <a:rPr lang="ru-RU" dirty="0">
                <a:latin typeface="Calibri" pitchFamily="34" charset="0"/>
              </a:rPr>
              <a:t> се у </a:t>
            </a:r>
            <a:r>
              <a:rPr lang="ru-RU" dirty="0" err="1">
                <a:latin typeface="Calibri" pitchFamily="34" charset="0"/>
              </a:rPr>
              <a:t>наведеном</a:t>
            </a:r>
            <a:r>
              <a:rPr lang="ru-RU" dirty="0">
                <a:latin typeface="Calibri" pitchFamily="34" charset="0"/>
              </a:rPr>
              <a:t> раствору у фосфатно-</a:t>
            </a:r>
            <a:r>
              <a:rPr lang="ru-RU" dirty="0" err="1">
                <a:latin typeface="Calibri" pitchFamily="34" charset="0"/>
              </a:rPr>
              <a:t>пуферском</a:t>
            </a:r>
            <a:r>
              <a:rPr lang="ru-RU" dirty="0">
                <a:latin typeface="Calibri" pitchFamily="34" charset="0"/>
              </a:rPr>
              <a:t> раствору или у </a:t>
            </a:r>
            <a:r>
              <a:rPr lang="ru-RU" dirty="0" err="1">
                <a:latin typeface="Calibri" pitchFamily="34" charset="0"/>
              </a:rPr>
              <a:t>желатинским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капсулама</a:t>
            </a:r>
            <a:r>
              <a:rPr lang="ru-RU" dirty="0">
                <a:latin typeface="Calibri" pitchFamily="34" charset="0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ru-RU" dirty="0">
                <a:latin typeface="Calibri" pitchFamily="34" charset="0"/>
              </a:rPr>
              <a:t>Може се користити у виду капсула или у виду раствора</a:t>
            </a:r>
            <a:r>
              <a:rPr lang="ru-RU" dirty="0" smtClean="0">
                <a:latin typeface="Calibri" pitchFamily="34" charset="0"/>
              </a:rPr>
              <a:t>.</a:t>
            </a:r>
            <a:r>
              <a:rPr lang="en-US" dirty="0" smtClean="0">
                <a:latin typeface="Calibri" pitchFamily="34" charset="0"/>
              </a:rPr>
              <a:t> </a:t>
            </a:r>
            <a:r>
              <a:rPr lang="ru-RU" dirty="0" smtClean="0">
                <a:latin typeface="Calibri" pitchFamily="34" charset="0"/>
              </a:rPr>
              <a:t>Капсуле </a:t>
            </a:r>
            <a:r>
              <a:rPr lang="ru-RU" dirty="0">
                <a:latin typeface="Calibri" pitchFamily="34" charset="0"/>
              </a:rPr>
              <a:t>су погодније и изазивају мању контаминацију при пероралном уношењу у организам. </a:t>
            </a:r>
          </a:p>
          <a:p>
            <a:pPr>
              <a:lnSpc>
                <a:spcPct val="150000"/>
              </a:lnSpc>
            </a:pPr>
            <a:r>
              <a:rPr lang="ru-RU" dirty="0">
                <a:latin typeface="Calibri" pitchFamily="34" charset="0"/>
              </a:rPr>
              <a:t>Раствор </a:t>
            </a:r>
            <a:r>
              <a:rPr lang="ru-RU" dirty="0" err="1">
                <a:latin typeface="Calibri" pitchFamily="34" charset="0"/>
              </a:rPr>
              <a:t>Na</a:t>
            </a:r>
            <a:r>
              <a:rPr lang="ru-RU" baseline="30000" dirty="0" err="1">
                <a:latin typeface="Calibri" pitchFamily="34" charset="0"/>
              </a:rPr>
              <a:t>131</a:t>
            </a:r>
            <a:r>
              <a:rPr lang="ru-RU" dirty="0" err="1">
                <a:latin typeface="Calibri" pitchFamily="34" charset="0"/>
              </a:rPr>
              <a:t>I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је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бистар</a:t>
            </a:r>
            <a:r>
              <a:rPr lang="ru-RU" dirty="0">
                <a:latin typeface="Calibri" pitchFamily="34" charset="0"/>
              </a:rPr>
              <a:t> и </a:t>
            </a:r>
            <a:r>
              <a:rPr lang="ru-RU" dirty="0" err="1">
                <a:latin typeface="Calibri" pitchFamily="34" charset="0"/>
              </a:rPr>
              <a:t>безбојан</a:t>
            </a:r>
            <a:r>
              <a:rPr lang="ru-RU" dirty="0">
                <a:latin typeface="Calibri" pitchFamily="34" charset="0"/>
              </a:rPr>
              <a:t>, а </a:t>
            </a:r>
            <a:r>
              <a:rPr lang="ru-RU" dirty="0" err="1">
                <a:latin typeface="Calibri" pitchFamily="34" charset="0"/>
              </a:rPr>
              <a:t>редукционо</a:t>
            </a:r>
            <a:r>
              <a:rPr lang="ru-RU" dirty="0">
                <a:latin typeface="Calibri" pitchFamily="34" charset="0"/>
              </a:rPr>
              <a:t> средство </a:t>
            </a:r>
            <a:r>
              <a:rPr lang="ru-RU" dirty="0" err="1">
                <a:latin typeface="Calibri" pitchFamily="34" charset="0"/>
              </a:rPr>
              <a:t>је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натријум-тиосулфат</a:t>
            </a:r>
            <a:r>
              <a:rPr lang="ru-RU" dirty="0">
                <a:latin typeface="Calibri" pitchFamily="34" charset="0"/>
              </a:rPr>
              <a:t>, </a:t>
            </a:r>
            <a:r>
              <a:rPr lang="ru-RU" dirty="0" err="1">
                <a:latin typeface="Calibri" pitchFamily="34" charset="0"/>
              </a:rPr>
              <a:t>додат</a:t>
            </a:r>
            <a:r>
              <a:rPr lang="ru-RU" dirty="0">
                <a:latin typeface="Calibri" pitchFamily="34" charset="0"/>
              </a:rPr>
              <a:t> ради </a:t>
            </a:r>
            <a:r>
              <a:rPr lang="ru-RU" dirty="0" err="1">
                <a:latin typeface="Calibri" pitchFamily="34" charset="0"/>
              </a:rPr>
              <a:t>спречавања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оксидације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јодида</a:t>
            </a:r>
            <a:r>
              <a:rPr lang="ru-RU" dirty="0">
                <a:latin typeface="Calibri" pitchFamily="34" charset="0"/>
              </a:rPr>
              <a:t> у </a:t>
            </a:r>
            <a:r>
              <a:rPr lang="ru-RU" dirty="0" err="1">
                <a:latin typeface="Calibri" pitchFamily="34" charset="0"/>
              </a:rPr>
              <a:t>јод</a:t>
            </a:r>
            <a:r>
              <a:rPr lang="ru-RU" dirty="0">
                <a:latin typeface="Calibri" pitchFamily="34" charset="0"/>
              </a:rPr>
              <a:t>, </a:t>
            </a:r>
            <a:r>
              <a:rPr lang="ru-RU" dirty="0" err="1">
                <a:latin typeface="Calibri" pitchFamily="34" charset="0"/>
              </a:rPr>
              <a:t>који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је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јако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испарљив</a:t>
            </a:r>
            <a:r>
              <a:rPr lang="ru-RU" dirty="0">
                <a:latin typeface="Calibri" pitchFamily="34" charset="0"/>
              </a:rPr>
              <a:t>. </a:t>
            </a:r>
            <a:r>
              <a:rPr lang="ru-RU" dirty="0" err="1">
                <a:latin typeface="Calibri" pitchFamily="34" charset="0"/>
              </a:rPr>
              <a:t>Зрачење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може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>
                <a:latin typeface="Calibri" pitchFamily="34" charset="0"/>
              </a:rPr>
              <a:t>да </a:t>
            </a:r>
            <a:r>
              <a:rPr lang="ru-RU" dirty="0" err="1">
                <a:latin typeface="Calibri" pitchFamily="34" charset="0"/>
              </a:rPr>
              <a:t>изазову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</a:rPr>
              <a:t>затамњење</a:t>
            </a:r>
            <a:r>
              <a:rPr lang="ru-RU" dirty="0">
                <a:latin typeface="Calibri" pitchFamily="34" charset="0"/>
              </a:rPr>
              <a:t> раствора или </a:t>
            </a:r>
            <a:r>
              <a:rPr lang="ru-RU" dirty="0" err="1">
                <a:latin typeface="Calibri" pitchFamily="34" charset="0"/>
              </a:rPr>
              <a:t>стаклене</a:t>
            </a:r>
            <a:r>
              <a:rPr lang="ru-RU" dirty="0">
                <a:latin typeface="Calibri" pitchFamily="34" charset="0"/>
              </a:rPr>
              <a:t> посуде. </a:t>
            </a:r>
            <a:r>
              <a:rPr lang="ru-RU" dirty="0" smtClean="0">
                <a:latin typeface="Calibri" pitchFamily="34" charset="0"/>
              </a:rPr>
              <a:t>Препарати Na</a:t>
            </a:r>
            <a:r>
              <a:rPr lang="ru-RU" baseline="30000" dirty="0" smtClean="0">
                <a:latin typeface="Calibri" pitchFamily="34" charset="0"/>
              </a:rPr>
              <a:t>l31</a:t>
            </a:r>
            <a:r>
              <a:rPr lang="ru-RU" dirty="0" smtClean="0">
                <a:latin typeface="Calibri" pitchFamily="34" charset="0"/>
              </a:rPr>
              <a:t>I могу да садрже разне оксидационе облике јода као јодате и перјодате.</a:t>
            </a:r>
            <a:endParaRPr lang="ru-R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0747" y="4474029"/>
            <a:ext cx="1816446" cy="228872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0399" y="4624388"/>
            <a:ext cx="2438400" cy="187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91166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437" row="3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EE720930-0BA9-44DB-B520-586DB31CE9A2}">
  <we:reference id="wa104379177" version="1.0.0.1" store="en-US" storeType="OMEX"/>
  <we:alternateReferences>
    <we:reference id="WA104379177" version="1.0.0.1" store="WA104379177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TM03090434[[fn=Wood Type]]</Template>
  <TotalTime>824</TotalTime>
  <Words>4903</Words>
  <Application>Microsoft Office PowerPoint</Application>
  <PresentationFormat>Widescreen</PresentationFormat>
  <Paragraphs>416</Paragraphs>
  <Slides>67</Slides>
  <Notes>8</Notes>
  <HiddenSlides>0</HiddenSlides>
  <MMClips>0</MMClips>
  <ScaleCrop>false</ScaleCrop>
  <HeadingPairs>
    <vt:vector size="8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67</vt:i4>
      </vt:variant>
    </vt:vector>
  </HeadingPairs>
  <TitlesOfParts>
    <vt:vector size="83" baseType="lpstr">
      <vt:lpstr>Microsoft YaHei</vt:lpstr>
      <vt:lpstr>MS PGothic</vt:lpstr>
      <vt:lpstr>Arial</vt:lpstr>
      <vt:lpstr>Calibri</vt:lpstr>
      <vt:lpstr>Cambria</vt:lpstr>
      <vt:lpstr>Corbel</vt:lpstr>
      <vt:lpstr>msgothic</vt:lpstr>
      <vt:lpstr>Rockwell</vt:lpstr>
      <vt:lpstr>Rockwell Condensed</vt:lpstr>
      <vt:lpstr>Symbol</vt:lpstr>
      <vt:lpstr>Tahoma</vt:lpstr>
      <vt:lpstr>Times New Roman</vt:lpstr>
      <vt:lpstr>Wingdings</vt:lpstr>
      <vt:lpstr>Wingdings 3</vt:lpstr>
      <vt:lpstr>Wood Type</vt:lpstr>
      <vt:lpstr>Photo Editor Photo</vt:lpstr>
      <vt:lpstr>РАДИОФАРМАЦИЈА  Примена радиофармацеутика у нуклеарно-медицинској дијагностици 1 НАСТАВНА ЈЕДИНИЦА 13 </vt:lpstr>
      <vt:lpstr>Радиофармацеутици </vt:lpstr>
      <vt:lpstr>PowerPoint Presentation</vt:lpstr>
      <vt:lpstr>PowerPoint Presentation</vt:lpstr>
      <vt:lpstr>  Штитаста Жлезда 
</vt:lpstr>
      <vt:lpstr>PowerPoint Presentation</vt:lpstr>
      <vt:lpstr>Штитаста Жлезда</vt:lpstr>
      <vt:lpstr>Изотопи јода</vt:lpstr>
      <vt:lpstr>PowerPoint Presentation</vt:lpstr>
      <vt:lpstr>PowerPoint Presentation</vt:lpstr>
      <vt:lpstr>Сцинтиграфија штитасте жлезде</vt:lpstr>
      <vt:lpstr>PowerPoint Presentation</vt:lpstr>
      <vt:lpstr>ПАРАТИРЕОИДНЕ ЖЛЕЗДЕ</vt:lpstr>
      <vt:lpstr>  ИСПИТИВАЊА ПАРАШТИТАСТИХ ЖЛЕЗДА РАДИОНУКЛИДИМА 
</vt:lpstr>
      <vt:lpstr>СЦИНТИГРАФИЈА ПАРАТИРЕОИДНИХ ЖЛЕЗДА</vt:lpstr>
      <vt:lpstr>СЦИНТИГРАФИЈА ПАРАТИРЕОИДНИХ ЖЛЕЗДА</vt:lpstr>
      <vt:lpstr>PowerPoint Presentation</vt:lpstr>
      <vt:lpstr>  ИСПИТИВАЊА ПАРАШТИТАСТИХ ЖЛЕЗДА РАДИОНУКЛИДИМА 
</vt:lpstr>
      <vt:lpstr>  ИСПИТИВАЊА ПАРАШТИТАСТИХ ЖЛЕЗДА РАДИОНУКЛИДИМА 
</vt:lpstr>
      <vt:lpstr>PowerPoint Presentation</vt:lpstr>
      <vt:lpstr>ИСПИТИВАЊА ПАРАШТИТАСТИХ ЖЛЕЗДА РАДИОНУКЛИДИМА</vt:lpstr>
      <vt:lpstr>  ПРИМЕНА РАДИОФАРМАКА У ИспитивАЊУ НАДБУБРЕЖНИХ ЖЛЕЗДА-Кора 
</vt:lpstr>
      <vt:lpstr>СЦИНТИГРАФИЈА НАДБУБРЕЖНИХ ЖЛЕЗДА</vt:lpstr>
      <vt:lpstr>СЦИНТИГРАФИЈА КОРЕ НАДБУБРЕЖНИХ ЖЛЕЗДА</vt:lpstr>
      <vt:lpstr>СЦИНТИГРАФИЈА КОРЕ НАДБУБРЕЖНИХ ЖЛЕЗДА</vt:lpstr>
      <vt:lpstr>СЦИНТИГРАФИЈА КОРЕ НАДБУБРЕЖНИХ ЖЛЕЗДА</vt:lpstr>
      <vt:lpstr>СЦИНТИГРАФИЈА КОРЕ НАДБУБРЕЖНИХ ЖЛЕЗДА - PET </vt:lpstr>
      <vt:lpstr>СЦИНТИГРАФИЈА ТУМОРА  СРЖИ НАДБУБРЕГА И APUD СИСТЕМА </vt:lpstr>
      <vt:lpstr>PowerPoint Presentation</vt:lpstr>
      <vt:lpstr>PowerPoint Presentation</vt:lpstr>
      <vt:lpstr>Somatostatin Receptor Imaging</vt:lpstr>
      <vt:lpstr>PowerPoint Presentation</vt:lpstr>
      <vt:lpstr>PowerPoint Presentation</vt:lpstr>
      <vt:lpstr>Somatostatin Receptor Imaging</vt:lpstr>
      <vt:lpstr>PowerPoint Presentation</vt:lpstr>
      <vt:lpstr>РАДИОНУКЛИДНА АНГИОГРАФИЈА МОЗГА</vt:lpstr>
      <vt:lpstr>ЦИСТЕРНОГРАФИЈА</vt:lpstr>
      <vt:lpstr>ОДРЕЂИВАЊЕ РЕГИОНАЛНОГ КРВНОГ ПРОТОКА МОЗГА</vt:lpstr>
      <vt:lpstr>ПЕРФУЗИОНА ТОМОГРАФИЈА МОЗГА</vt:lpstr>
      <vt:lpstr> Физиолошка дистрибуција 99MTс-HMPAO </vt:lpstr>
      <vt:lpstr>PowerPoint Presentation</vt:lpstr>
      <vt:lpstr>МЕТАБОЛИЧКА ИСПИТИВАЊА МОЗГА</vt:lpstr>
      <vt:lpstr>ФУНКЦИОНАЛНА ИСПИТИВАЊА МОЗГА</vt:lpstr>
      <vt:lpstr>PowerPoint Presentation</vt:lpstr>
      <vt:lpstr>Паркинсонизам</vt:lpstr>
      <vt:lpstr>PowerPoint Presentation</vt:lpstr>
      <vt:lpstr>РЕТ радиофармаци који се користе у неуроонкологији</vt:lpstr>
      <vt:lpstr>Лево фронтално-олигодендроглиом градус 2. Који радиофармацеутик бисте одабрали? </vt:lpstr>
      <vt:lpstr>ПЕРФУЗИОНА СЦИНТИГРАФИЈА МИОКАРДА</vt:lpstr>
      <vt:lpstr>ПЕРФУЗИОНА СЦИНТИГРАФИЈА МИОКАРДА</vt:lpstr>
      <vt:lpstr>Визуализација инфаркта миокарда</vt:lpstr>
      <vt:lpstr>PowerPoint Presentation</vt:lpstr>
      <vt:lpstr>PowerPoint Presentation</vt:lpstr>
      <vt:lpstr>PowerPoint Presentation</vt:lpstr>
      <vt:lpstr>In vitro дијагностика</vt:lpstr>
      <vt:lpstr>радиоимунолошке (RIA) анализе</vt:lpstr>
      <vt:lpstr>PowerPoint Presentation</vt:lpstr>
      <vt:lpstr> имунорадиометријске (IRMA) анализе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Карактеристике појединих IA анализа (не)поузданост 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Vladimir Vukomanovic</cp:lastModifiedBy>
  <cp:revision>80</cp:revision>
  <dcterms:created xsi:type="dcterms:W3CDTF">2020-03-05T12:06:41Z</dcterms:created>
  <dcterms:modified xsi:type="dcterms:W3CDTF">2021-05-14T11:12:43Z</dcterms:modified>
</cp:coreProperties>
</file>